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58" r:id="rId5"/>
    <p:sldId id="270" r:id="rId6"/>
    <p:sldId id="259" r:id="rId7"/>
    <p:sldId id="269" r:id="rId8"/>
    <p:sldId id="271" r:id="rId9"/>
    <p:sldId id="260" r:id="rId10"/>
    <p:sldId id="272" r:id="rId11"/>
    <p:sldId id="261" r:id="rId12"/>
    <p:sldId id="262" r:id="rId13"/>
    <p:sldId id="263" r:id="rId14"/>
    <p:sldId id="264" r:id="rId15"/>
    <p:sldId id="265" r:id="rId16"/>
    <p:sldId id="273" r:id="rId17"/>
    <p:sldId id="266" r:id="rId18"/>
    <p:sldId id="274" r:id="rId19"/>
    <p:sldId id="267" r:id="rId20"/>
    <p:sldId id="268" r:id="rId21"/>
    <p:sldId id="277"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444B38-7967-4FB7-9481-10F19D30487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228458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444B38-7967-4FB7-9481-10F19D30487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89319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444B38-7967-4FB7-9481-10F19D30487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5299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444B38-7967-4FB7-9481-10F19D30487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259373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444B38-7967-4FB7-9481-10F19D30487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99876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444B38-7967-4FB7-9481-10F19D304879}"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408447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444B38-7967-4FB7-9481-10F19D304879}" type="datetimeFigureOut">
              <a:rPr lang="en-US" smtClean="0"/>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409654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444B38-7967-4FB7-9481-10F19D304879}" type="datetimeFigureOut">
              <a:rPr lang="en-US" smtClean="0"/>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251431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44B38-7967-4FB7-9481-10F19D304879}" type="datetimeFigureOut">
              <a:rPr lang="en-US" smtClean="0"/>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31846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444B38-7967-4FB7-9481-10F19D304879}"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128352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444B38-7967-4FB7-9481-10F19D304879}"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A9AA8-CDD7-48DF-A56F-E33F1C9EB261}" type="slidenum">
              <a:rPr lang="en-US" smtClean="0"/>
              <a:t>‹#›</a:t>
            </a:fld>
            <a:endParaRPr lang="en-US"/>
          </a:p>
        </p:txBody>
      </p:sp>
    </p:spTree>
    <p:extLst>
      <p:ext uri="{BB962C8B-B14F-4D97-AF65-F5344CB8AC3E}">
        <p14:creationId xmlns:p14="http://schemas.microsoft.com/office/powerpoint/2010/main" val="401335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44B38-7967-4FB7-9481-10F19D304879}" type="datetimeFigureOut">
              <a:rPr lang="en-US" smtClean="0"/>
              <a:t>10/18/2020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A9AA8-CDD7-48DF-A56F-E33F1C9EB261}" type="slidenum">
              <a:rPr lang="en-US" smtClean="0"/>
              <a:t>‹#›</a:t>
            </a:fld>
            <a:endParaRPr lang="en-US"/>
          </a:p>
        </p:txBody>
      </p:sp>
    </p:spTree>
    <p:extLst>
      <p:ext uri="{BB962C8B-B14F-4D97-AF65-F5344CB8AC3E}">
        <p14:creationId xmlns:p14="http://schemas.microsoft.com/office/powerpoint/2010/main" val="17651413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illustration of Green Virus cartoon mascot character waving a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16" y="407107"/>
            <a:ext cx="3122957" cy="3045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VID-19: How smart classrooms are transforming India's education system -  The Financial 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407107"/>
            <a:ext cx="6184900" cy="3173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OVID-19 Impact: Responses by State Education Regulators | India Corporate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38" y="3724025"/>
            <a:ext cx="3269673" cy="2676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9011" y="4017818"/>
            <a:ext cx="7942879" cy="2585323"/>
          </a:xfrm>
          <a:prstGeom prst="rect">
            <a:avLst/>
          </a:prstGeom>
          <a:noFill/>
        </p:spPr>
        <p:txBody>
          <a:bodyPr wrap="square" rtlCol="0">
            <a:spAutoFit/>
          </a:bodyPr>
          <a:lstStyle/>
          <a:p>
            <a:pPr algn="ctr"/>
            <a:r>
              <a:rPr lang="en-US" sz="5400" dirty="0" smtClean="0">
                <a:solidFill>
                  <a:srgbClr val="00B0F0"/>
                </a:solidFill>
                <a:latin typeface="Algerian" panose="04020705040A02060702" pitchFamily="82" charset="0"/>
              </a:rPr>
              <a:t>Continuous learning = </a:t>
            </a:r>
          </a:p>
          <a:p>
            <a:pPr algn="ctr"/>
            <a:r>
              <a:rPr lang="en-US" sz="5400" dirty="0" smtClean="0">
                <a:solidFill>
                  <a:srgbClr val="00B0F0"/>
                </a:solidFill>
                <a:latin typeface="Algerian" panose="04020705040A02060702" pitchFamily="82" charset="0"/>
              </a:rPr>
              <a:t>Education</a:t>
            </a:r>
            <a:endParaRPr lang="en-US" sz="5400" dirty="0">
              <a:solidFill>
                <a:srgbClr val="00B0F0"/>
              </a:solidFill>
              <a:latin typeface="Algerian" panose="04020705040A02060702" pitchFamily="82" charset="0"/>
            </a:endParaRPr>
          </a:p>
        </p:txBody>
      </p:sp>
    </p:spTree>
    <p:extLst>
      <p:ext uri="{BB962C8B-B14F-4D97-AF65-F5344CB8AC3E}">
        <p14:creationId xmlns:p14="http://schemas.microsoft.com/office/powerpoint/2010/main" val="204665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857" y="667658"/>
            <a:ext cx="11277599" cy="5283200"/>
          </a:xfrm>
          <a:prstGeom prst="rect">
            <a:avLst/>
          </a:prstGeom>
          <a:noFill/>
        </p:spPr>
        <p:txBody>
          <a:bodyPr wrap="square" rtlCol="0">
            <a:spAutoFit/>
          </a:bodyPr>
          <a:lstStyle/>
          <a:p>
            <a:endParaRPr lang="en-US" dirty="0"/>
          </a:p>
        </p:txBody>
      </p:sp>
      <p:sp>
        <p:nvSpPr>
          <p:cNvPr id="3" name="TextBox 2"/>
          <p:cNvSpPr txBox="1"/>
          <p:nvPr/>
        </p:nvSpPr>
        <p:spPr>
          <a:xfrm>
            <a:off x="362857" y="246742"/>
            <a:ext cx="11611428" cy="5863772"/>
          </a:xfrm>
          <a:prstGeom prst="rect">
            <a:avLst/>
          </a:prstGeom>
          <a:solidFill>
            <a:srgbClr val="00B050"/>
          </a:solidFill>
        </p:spPr>
        <p:txBody>
          <a:bodyPr wrap="square" rtlCol="0">
            <a:spAutoFit/>
          </a:bodyPr>
          <a:lstStyle/>
          <a:p>
            <a:endParaRPr lang="en-US" dirty="0"/>
          </a:p>
        </p:txBody>
      </p:sp>
      <p:sp>
        <p:nvSpPr>
          <p:cNvPr id="4" name="Rectangle 3"/>
          <p:cNvSpPr/>
          <p:nvPr/>
        </p:nvSpPr>
        <p:spPr>
          <a:xfrm>
            <a:off x="624114" y="500972"/>
            <a:ext cx="11234057" cy="3046988"/>
          </a:xfrm>
          <a:prstGeom prst="rect">
            <a:avLst/>
          </a:prstGeom>
        </p:spPr>
        <p:txBody>
          <a:bodyPr wrap="square">
            <a:spAutoFit/>
          </a:bodyPr>
          <a:lstStyle/>
          <a:p>
            <a:r>
              <a:rPr lang="en-US" sz="2400" dirty="0"/>
              <a:t>6. A suitable procedure with regard to classification of materials should be followed</a:t>
            </a:r>
            <a:r>
              <a:rPr lang="en-US" sz="2400" dirty="0" smtClean="0"/>
              <a:t>.</a:t>
            </a:r>
          </a:p>
          <a:p>
            <a:r>
              <a:rPr lang="en-US" sz="2400" dirty="0"/>
              <a:t/>
            </a:r>
            <a:br>
              <a:rPr lang="en-US" sz="2400" dirty="0"/>
            </a:br>
            <a:r>
              <a:rPr lang="en-US" sz="2400" dirty="0"/>
              <a:t>7. A system of internal check by a number of properly authorized persons should be introduced to prevent fraud, misuse and theft</a:t>
            </a:r>
            <a:r>
              <a:rPr lang="en-US" sz="2400" dirty="0" smtClean="0"/>
              <a:t>.</a:t>
            </a:r>
          </a:p>
          <a:p>
            <a:r>
              <a:rPr lang="en-US" sz="2400" dirty="0"/>
              <a:t/>
            </a:r>
            <a:br>
              <a:rPr lang="en-US" sz="2400" dirty="0"/>
            </a:br>
            <a:r>
              <a:rPr lang="en-US" sz="2400" dirty="0"/>
              <a:t>8. An efficient system of communication between production, sales and purchasing department regarding all changes which may influence material requirement should be followed.</a:t>
            </a:r>
          </a:p>
        </p:txBody>
      </p:sp>
    </p:spTree>
    <p:extLst>
      <p:ext uri="{BB962C8B-B14F-4D97-AF65-F5344CB8AC3E}">
        <p14:creationId xmlns:p14="http://schemas.microsoft.com/office/powerpoint/2010/main" val="33804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8" y="309419"/>
            <a:ext cx="11466285" cy="5539978"/>
          </a:xfrm>
          <a:prstGeom prst="rect">
            <a:avLst/>
          </a:prstGeom>
          <a:solidFill>
            <a:srgbClr val="00B050"/>
          </a:solidFill>
        </p:spPr>
        <p:txBody>
          <a:bodyPr wrap="square" rtlCol="0">
            <a:spAutoFit/>
          </a:bodyPr>
          <a:lstStyle/>
          <a:p>
            <a:endParaRPr lang="en-US" dirty="0" smtClean="0"/>
          </a:p>
          <a:p>
            <a:r>
              <a:rPr lang="en-US" sz="2400" dirty="0"/>
              <a:t>9. There should be proper usage and storage of </a:t>
            </a:r>
            <a:r>
              <a:rPr lang="en-US" sz="2400" dirty="0" smtClean="0"/>
              <a:t>materials.</a:t>
            </a:r>
          </a:p>
          <a:p>
            <a:r>
              <a:rPr lang="en-US" sz="2400" dirty="0"/>
              <a:t/>
            </a:r>
            <a:br>
              <a:rPr lang="en-US" sz="2400" dirty="0"/>
            </a:br>
            <a:r>
              <a:rPr lang="en-US" sz="2400" dirty="0"/>
              <a:t>10. Efficient and up to date stores records of quantity and value of each kind of material, at all times should be maintained</a:t>
            </a:r>
            <a:r>
              <a:rPr lang="en-US" sz="2400" dirty="0" smtClean="0"/>
              <a:t>.</a:t>
            </a:r>
          </a:p>
          <a:p>
            <a:endParaRPr lang="en-US" sz="2400" dirty="0" smtClean="0"/>
          </a:p>
          <a:p>
            <a:r>
              <a:rPr lang="en-US" sz="2400" dirty="0" smtClean="0"/>
              <a:t>11</a:t>
            </a:r>
            <a:r>
              <a:rPr lang="en-US" sz="2400" dirty="0"/>
              <a:t>. A system of perpetual inventory control should be in operation in order to know the quantity and value of materials in the store at any time</a:t>
            </a:r>
            <a:r>
              <a:rPr lang="en-US" sz="2400" dirty="0" smtClean="0"/>
              <a:t>.</a:t>
            </a:r>
          </a:p>
          <a:p>
            <a:r>
              <a:rPr lang="en-US" sz="2400" dirty="0"/>
              <a:t/>
            </a:r>
            <a:br>
              <a:rPr lang="en-US" sz="2400" dirty="0"/>
            </a:br>
            <a:r>
              <a:rPr lang="en-US" sz="2400" dirty="0"/>
              <a:t>12. The levels of, stocks, namely, maximum, minimum and reorder, should be properly determined</a:t>
            </a:r>
            <a:r>
              <a:rPr lang="en-US" sz="2400" dirty="0" smtClean="0"/>
              <a:t>.</a:t>
            </a:r>
          </a:p>
          <a:p>
            <a:r>
              <a:rPr lang="en-US" sz="2400" dirty="0"/>
              <a:t/>
            </a:r>
            <a:br>
              <a:rPr lang="en-US" sz="2400" dirty="0"/>
            </a:br>
            <a:r>
              <a:rPr lang="en-US" sz="2400" dirty="0"/>
              <a:t>13. Pricing all issues of materials should be on a suitable basis to ensure accurate cost of production.</a:t>
            </a:r>
            <a:br>
              <a:rPr lang="en-US" sz="2400" dirty="0"/>
            </a:br>
            <a:endParaRPr lang="en-US" sz="2400" dirty="0"/>
          </a:p>
        </p:txBody>
      </p:sp>
    </p:spTree>
    <p:extLst>
      <p:ext uri="{BB962C8B-B14F-4D97-AF65-F5344CB8AC3E}">
        <p14:creationId xmlns:p14="http://schemas.microsoft.com/office/powerpoint/2010/main" val="41136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86" y="360218"/>
            <a:ext cx="11611428" cy="3908762"/>
          </a:xfrm>
          <a:prstGeom prst="rect">
            <a:avLst/>
          </a:prstGeom>
          <a:solidFill>
            <a:srgbClr val="0070C0"/>
          </a:solidFill>
        </p:spPr>
        <p:txBody>
          <a:bodyPr wrap="square" rtlCol="0">
            <a:spAutoFit/>
          </a:bodyPr>
          <a:lstStyle/>
          <a:p>
            <a:r>
              <a:rPr lang="en-US" sz="3200" b="1" dirty="0" smtClean="0">
                <a:solidFill>
                  <a:srgbClr val="002060"/>
                </a:solidFill>
                <a:effectLst>
                  <a:glow rad="228600">
                    <a:schemeClr val="accent5">
                      <a:satMod val="175000"/>
                      <a:alpha val="40000"/>
                    </a:schemeClr>
                  </a:glow>
                </a:effectLst>
              </a:rPr>
              <a:t>ELEMENTS OF MATERIAL CONTROL:</a:t>
            </a:r>
            <a:r>
              <a:rPr lang="en-US" sz="3200" dirty="0" smtClean="0">
                <a:solidFill>
                  <a:srgbClr val="002060"/>
                </a:solidFill>
                <a:effectLst>
                  <a:glow rad="228600">
                    <a:schemeClr val="accent5">
                      <a:satMod val="175000"/>
                      <a:alpha val="40000"/>
                    </a:schemeClr>
                  </a:glow>
                </a:effectLst>
              </a:rPr>
              <a:t> </a:t>
            </a:r>
          </a:p>
          <a:p>
            <a:r>
              <a:rPr lang="en-US" sz="2400" dirty="0" smtClean="0"/>
              <a:t>Material </a:t>
            </a:r>
            <a:r>
              <a:rPr lang="en-US" sz="2400" dirty="0"/>
              <a:t>control extends to all spheres of material management, namely, buying, receiving and inspection, storing, consumption and accounting etc. It includes the following steps</a:t>
            </a:r>
            <a:r>
              <a:rPr lang="en-US" sz="2400" dirty="0" smtClean="0"/>
              <a:t>:</a:t>
            </a:r>
          </a:p>
          <a:p>
            <a:r>
              <a:rPr lang="en-US" sz="2400" dirty="0"/>
              <a:t/>
            </a:r>
            <a:br>
              <a:rPr lang="en-US" sz="2400" dirty="0"/>
            </a:br>
            <a:r>
              <a:rPr lang="en-US" sz="2400" b="1" dirty="0">
                <a:ln w="0"/>
                <a:solidFill>
                  <a:srgbClr val="FFFF00"/>
                </a:solidFill>
                <a:effectLst>
                  <a:outerShdw blurRad="38100" dist="25400" dir="5400000" algn="ctr" rotWithShape="0">
                    <a:srgbClr val="6E747A">
                      <a:alpha val="43000"/>
                    </a:srgbClr>
                  </a:outerShdw>
                </a:effectLst>
              </a:rPr>
              <a:t>1. Purchasing of material.</a:t>
            </a:r>
            <a:br>
              <a:rPr lang="en-US" sz="2400" b="1" dirty="0">
                <a:ln w="0"/>
                <a:solidFill>
                  <a:srgbClr val="FFFF00"/>
                </a:solidFill>
                <a:effectLst>
                  <a:outerShdw blurRad="38100" dist="25400" dir="5400000" algn="ctr" rotWithShape="0">
                    <a:srgbClr val="6E747A">
                      <a:alpha val="43000"/>
                    </a:srgbClr>
                  </a:outerShdw>
                </a:effectLst>
              </a:rPr>
            </a:br>
            <a:r>
              <a:rPr lang="en-US" sz="2400" b="1" dirty="0">
                <a:ln w="0"/>
                <a:solidFill>
                  <a:srgbClr val="FFFF00"/>
                </a:solidFill>
                <a:effectLst>
                  <a:outerShdw blurRad="38100" dist="25400" dir="5400000" algn="ctr" rotWithShape="0">
                    <a:srgbClr val="6E747A">
                      <a:alpha val="43000"/>
                    </a:srgbClr>
                  </a:outerShdw>
                </a:effectLst>
              </a:rPr>
              <a:t>2. Receipt and inspection of materials.</a:t>
            </a:r>
            <a:br>
              <a:rPr lang="en-US" sz="2400" b="1" dirty="0">
                <a:ln w="0"/>
                <a:solidFill>
                  <a:srgbClr val="FFFF00"/>
                </a:solidFill>
                <a:effectLst>
                  <a:outerShdw blurRad="38100" dist="25400" dir="5400000" algn="ctr" rotWithShape="0">
                    <a:srgbClr val="6E747A">
                      <a:alpha val="43000"/>
                    </a:srgbClr>
                  </a:outerShdw>
                </a:effectLst>
              </a:rPr>
            </a:br>
            <a:r>
              <a:rPr lang="en-US" sz="2400" b="1" dirty="0">
                <a:ln w="0"/>
                <a:solidFill>
                  <a:srgbClr val="FFFF00"/>
                </a:solidFill>
                <a:effectLst>
                  <a:outerShdw blurRad="38100" dist="25400" dir="5400000" algn="ctr" rotWithShape="0">
                    <a:srgbClr val="6E747A">
                      <a:alpha val="43000"/>
                    </a:srgbClr>
                  </a:outerShdw>
                </a:effectLst>
              </a:rPr>
              <a:t>3. Storage of materials.</a:t>
            </a:r>
            <a:br>
              <a:rPr lang="en-US" sz="2400" b="1" dirty="0">
                <a:ln w="0"/>
                <a:solidFill>
                  <a:srgbClr val="FFFF00"/>
                </a:solidFill>
                <a:effectLst>
                  <a:outerShdw blurRad="38100" dist="25400" dir="5400000" algn="ctr" rotWithShape="0">
                    <a:srgbClr val="6E747A">
                      <a:alpha val="43000"/>
                    </a:srgbClr>
                  </a:outerShdw>
                </a:effectLst>
              </a:rPr>
            </a:br>
            <a:r>
              <a:rPr lang="en-US" sz="2400" b="1" dirty="0">
                <a:ln w="0"/>
                <a:solidFill>
                  <a:srgbClr val="FFFF00"/>
                </a:solidFill>
                <a:effectLst>
                  <a:outerShdw blurRad="38100" dist="25400" dir="5400000" algn="ctr" rotWithShape="0">
                    <a:srgbClr val="6E747A">
                      <a:alpha val="43000"/>
                    </a:srgbClr>
                  </a:outerShdw>
                </a:effectLst>
              </a:rPr>
              <a:t>4. Issuing of materials.</a:t>
            </a:r>
            <a:br>
              <a:rPr lang="en-US" sz="2400" b="1" dirty="0">
                <a:ln w="0"/>
                <a:solidFill>
                  <a:srgbClr val="FFFF00"/>
                </a:solidFill>
                <a:effectLst>
                  <a:outerShdw blurRad="38100" dist="25400" dir="5400000" algn="ctr" rotWithShape="0">
                    <a:srgbClr val="6E747A">
                      <a:alpha val="43000"/>
                    </a:srgbClr>
                  </a:outerShdw>
                </a:effectLst>
              </a:rPr>
            </a:br>
            <a:r>
              <a:rPr lang="en-US" sz="2400" b="1" dirty="0">
                <a:ln w="0"/>
                <a:solidFill>
                  <a:srgbClr val="FFFF00"/>
                </a:solidFill>
                <a:effectLst>
                  <a:outerShdw blurRad="38100" dist="25400" dir="5400000" algn="ctr" rotWithShape="0">
                    <a:srgbClr val="6E747A">
                      <a:alpha val="43000"/>
                    </a:srgbClr>
                  </a:outerShdw>
                </a:effectLst>
              </a:rPr>
              <a:t>5. Accounting of materials.</a:t>
            </a:r>
            <a:br>
              <a:rPr lang="en-US" sz="2400" b="1" dirty="0">
                <a:ln w="0"/>
                <a:solidFill>
                  <a:srgbClr val="FFFF00"/>
                </a:solidFill>
                <a:effectLst>
                  <a:outerShdw blurRad="38100" dist="25400" dir="5400000" algn="ctr" rotWithShape="0">
                    <a:srgbClr val="6E747A">
                      <a:alpha val="43000"/>
                    </a:srgbClr>
                  </a:outerShdw>
                </a:effectLst>
              </a:rPr>
            </a:br>
            <a:r>
              <a:rPr lang="en-US" sz="2400" b="1" dirty="0">
                <a:ln w="0"/>
                <a:solidFill>
                  <a:srgbClr val="FFFF00"/>
                </a:solidFill>
                <a:effectLst>
                  <a:outerShdw blurRad="38100" dist="25400" dir="5400000" algn="ctr" rotWithShape="0">
                    <a:srgbClr val="6E747A">
                      <a:alpha val="43000"/>
                    </a:srgbClr>
                  </a:outerShdw>
                </a:effectLst>
              </a:rPr>
              <a:t>6. Keeping of physical and perpetual inventory records</a:t>
            </a:r>
            <a:r>
              <a:rPr lang="en-US" b="1" dirty="0">
                <a:ln w="0"/>
                <a:solidFill>
                  <a:srgbClr val="FFFF00"/>
                </a:solidFill>
                <a:effectLst>
                  <a:outerShdw blurRad="38100" dist="25400" dir="5400000" algn="ctr" rotWithShape="0">
                    <a:srgbClr val="6E747A">
                      <a:alpha val="43000"/>
                    </a:srgbClr>
                  </a:outerShdw>
                </a:effectLst>
              </a:rPr>
              <a:t>.</a:t>
            </a:r>
          </a:p>
        </p:txBody>
      </p:sp>
      <p:pic>
        <p:nvPicPr>
          <p:cNvPr id="3" name="Picture 2" descr="Multiplayer Gaming London, UK - November 17, 2012: Opponents play a multiplayer game together on a Playstation 3 console inside a home in London on 17th November 2012. Playstation Stock Photo"/>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944914"/>
            <a:ext cx="4586514" cy="4775199"/>
          </a:xfrm>
          <a:prstGeom prst="rect">
            <a:avLst/>
          </a:prstGeom>
          <a:noFill/>
          <a:ln>
            <a:noFill/>
          </a:ln>
        </p:spPr>
      </p:pic>
    </p:spTree>
    <p:extLst>
      <p:ext uri="{BB962C8B-B14F-4D97-AF65-F5344CB8AC3E}">
        <p14:creationId xmlns:p14="http://schemas.microsoft.com/office/powerpoint/2010/main" val="27178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458519"/>
            <a:ext cx="11277599" cy="5170646"/>
          </a:xfrm>
          <a:prstGeom prst="rect">
            <a:avLst/>
          </a:prstGeom>
          <a:solidFill>
            <a:srgbClr val="002060"/>
          </a:solidFill>
        </p:spPr>
        <p:txBody>
          <a:bodyPr wrap="square" rtlCol="0">
            <a:spAutoFit/>
            <a:scene3d>
              <a:camera prst="orthographicFront"/>
              <a:lightRig rig="threePt" dir="t"/>
            </a:scene3d>
            <a:sp3d extrusionH="57150">
              <a:bevelT w="38100" h="38100"/>
            </a:sp3d>
          </a:bodyPr>
          <a:lstStyle/>
          <a:p>
            <a:r>
              <a:rPr lang="en-US" dirty="0"/>
              <a:t/>
            </a:r>
            <a:br>
              <a:rPr lang="en-US" dirty="0"/>
            </a:br>
            <a:r>
              <a:rPr lang="en-US" sz="2400" b="1" dirty="0">
                <a:solidFill>
                  <a:srgbClr val="FFFF00"/>
                </a:solidFill>
              </a:rPr>
              <a:t>The most important elements of material control are: </a:t>
            </a:r>
          </a:p>
          <a:p>
            <a:r>
              <a:rPr lang="en-US" sz="2400" b="1" dirty="0"/>
              <a:t>1. Purchase of material </a:t>
            </a:r>
          </a:p>
          <a:p>
            <a:r>
              <a:rPr lang="en-US" sz="2400" b="1" dirty="0"/>
              <a:t>2. Inventory control and</a:t>
            </a:r>
          </a:p>
          <a:p>
            <a:r>
              <a:rPr lang="en-US" sz="2400" b="1" dirty="0"/>
              <a:t> 3. Issue of materials.</a:t>
            </a:r>
          </a:p>
          <a:p>
            <a:r>
              <a:rPr lang="en-US" sz="2400" b="1" dirty="0"/>
              <a:t/>
            </a:r>
            <a:br>
              <a:rPr lang="en-US" sz="2400" b="1" dirty="0"/>
            </a:br>
            <a:r>
              <a:rPr lang="en-US" sz="2400" b="1" dirty="0" smtClean="0">
                <a:solidFill>
                  <a:srgbClr val="FF0000"/>
                </a:solidFill>
              </a:rPr>
              <a:t>I</a:t>
            </a:r>
            <a:r>
              <a:rPr lang="en-US" sz="2400" b="1" dirty="0" smtClean="0">
                <a:solidFill>
                  <a:srgbClr val="FF0000"/>
                </a:solidFill>
                <a:effectLst>
                  <a:reflection blurRad="6350" stA="60000" endA="900" endPos="60000" dist="29997" dir="5400000" sy="-100000" algn="bl" rotWithShape="0"/>
                </a:effectLst>
              </a:rPr>
              <a:t>. Purchase </a:t>
            </a:r>
            <a:r>
              <a:rPr lang="en-US" sz="2400" b="1" dirty="0">
                <a:solidFill>
                  <a:srgbClr val="FF0000"/>
                </a:solidFill>
                <a:effectLst>
                  <a:reflection blurRad="6350" stA="60000" endA="900" endPos="60000" dist="29997" dir="5400000" sy="-100000" algn="bl" rotWithShape="0"/>
                </a:effectLst>
              </a:rPr>
              <a:t>of materials:</a:t>
            </a:r>
          </a:p>
          <a:p>
            <a:pPr lvl="0"/>
            <a:r>
              <a:rPr lang="en-US" sz="2400" b="1" dirty="0"/>
              <a:t>Industrial buying is an important function of management and a significant step in the process of material control.</a:t>
            </a:r>
          </a:p>
          <a:p>
            <a:pPr lvl="0"/>
            <a:r>
              <a:rPr lang="en-US" sz="2400" b="1" dirty="0"/>
              <a:t>Separate department is set up to handle all purchases. </a:t>
            </a:r>
          </a:p>
          <a:p>
            <a:pPr lvl="0"/>
            <a:r>
              <a:rPr lang="en-US" sz="2400" b="1" dirty="0"/>
              <a:t>The department has to decide what to buy, when to buy, from where to buy, how much to buy and at what price to buy the materials.</a:t>
            </a:r>
          </a:p>
          <a:p>
            <a:pPr lvl="0"/>
            <a:r>
              <a:rPr lang="en-US" sz="2400" b="1" dirty="0"/>
              <a:t>It is headed by purchase manager or supply manager or chief buyer.</a:t>
            </a:r>
          </a:p>
          <a:p>
            <a:endParaRPr lang="en-US" sz="2400" b="1" dirty="0"/>
          </a:p>
        </p:txBody>
      </p:sp>
    </p:spTree>
    <p:extLst>
      <p:ext uri="{BB962C8B-B14F-4D97-AF65-F5344CB8AC3E}">
        <p14:creationId xmlns:p14="http://schemas.microsoft.com/office/powerpoint/2010/main" val="11213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913" y="554182"/>
            <a:ext cx="11495315" cy="5355312"/>
          </a:xfrm>
          <a:prstGeom prst="rect">
            <a:avLst/>
          </a:prstGeom>
          <a:noFill/>
        </p:spPr>
        <p:txBody>
          <a:bodyPr wrap="square" rtlCol="0">
            <a:spAutoFit/>
          </a:bodyPr>
          <a:lstStyle/>
          <a:p>
            <a:r>
              <a:rPr lang="en-US" sz="3600" b="1" dirty="0">
                <a:solidFill>
                  <a:srgbClr val="92D050"/>
                </a:solidFill>
                <a:effectLst>
                  <a:reflection blurRad="6350" stA="60000" endA="900" endPos="60000" dist="29997" dir="5400000" sy="-100000" algn="bl" rotWithShape="0"/>
                </a:effectLst>
              </a:rPr>
              <a:t>Functions of </a:t>
            </a:r>
            <a:r>
              <a:rPr lang="en-US" sz="3600" b="1" dirty="0" smtClean="0">
                <a:solidFill>
                  <a:srgbClr val="92D050"/>
                </a:solidFill>
                <a:effectLst>
                  <a:reflection blurRad="6350" stA="60000" endA="900" endPos="60000" dist="29997" dir="5400000" sy="-100000" algn="bl" rotWithShape="0"/>
                </a:effectLst>
              </a:rPr>
              <a:t>Purchase </a:t>
            </a:r>
            <a:r>
              <a:rPr lang="en-US" sz="3600" b="1" dirty="0">
                <a:solidFill>
                  <a:srgbClr val="92D050"/>
                </a:solidFill>
                <a:effectLst>
                  <a:reflection blurRad="6350" stA="60000" endA="900" endPos="60000" dist="29997" dir="5400000" sy="-100000" algn="bl" rotWithShape="0"/>
                </a:effectLst>
              </a:rPr>
              <a:t>D</a:t>
            </a:r>
            <a:r>
              <a:rPr lang="en-US" sz="3600" b="1" dirty="0" smtClean="0">
                <a:solidFill>
                  <a:srgbClr val="92D050"/>
                </a:solidFill>
                <a:effectLst>
                  <a:reflection blurRad="6350" stA="60000" endA="900" endPos="60000" dist="29997" dir="5400000" sy="-100000" algn="bl" rotWithShape="0"/>
                </a:effectLst>
              </a:rPr>
              <a:t>epartment</a:t>
            </a:r>
            <a:r>
              <a:rPr lang="en-US" sz="3600" b="1" dirty="0">
                <a:solidFill>
                  <a:srgbClr val="92D050"/>
                </a:solidFill>
                <a:effectLst>
                  <a:reflection blurRad="6350" stA="60000" endA="900" endPos="60000" dist="29997" dir="5400000" sy="-100000" algn="bl" rotWithShape="0"/>
                </a:effectLst>
              </a:rPr>
              <a:t>:</a:t>
            </a:r>
            <a:r>
              <a:rPr lang="en-US" sz="3600" dirty="0">
                <a:solidFill>
                  <a:srgbClr val="92D050"/>
                </a:solidFill>
                <a:effectLst>
                  <a:reflection blurRad="6350" stA="60000" endA="900" endPos="60000" dist="29997" dir="5400000" sy="-100000" algn="bl" rotWithShape="0"/>
                </a:effectLst>
              </a:rPr>
              <a:t> </a:t>
            </a:r>
            <a:endParaRPr lang="en-US" sz="3600" dirty="0" smtClean="0">
              <a:solidFill>
                <a:srgbClr val="92D050"/>
              </a:solidFill>
              <a:effectLst>
                <a:reflection blurRad="6350" stA="60000" endA="900" endPos="60000" dist="29997" dir="5400000" sy="-100000" algn="bl" rotWithShape="0"/>
              </a:effectLst>
            </a:endParaRPr>
          </a:p>
          <a:p>
            <a:r>
              <a:rPr lang="en-US" sz="2400" dirty="0" smtClean="0">
                <a:solidFill>
                  <a:srgbClr val="FFFF00"/>
                </a:solidFill>
              </a:rPr>
              <a:t>Purchase department always aims at procuring different materials in the right quantity, of the right quality </a:t>
            </a:r>
            <a:r>
              <a:rPr lang="en-US" sz="2400" dirty="0">
                <a:solidFill>
                  <a:srgbClr val="FFFF00"/>
                </a:solidFill>
              </a:rPr>
              <a:t>from the right source, at the right time and to supply them to different jobs </a:t>
            </a:r>
            <a:r>
              <a:rPr lang="en-US" sz="2400" dirty="0" smtClean="0">
                <a:solidFill>
                  <a:srgbClr val="FFFF00"/>
                </a:solidFill>
              </a:rPr>
              <a:t>and </a:t>
            </a:r>
            <a:r>
              <a:rPr lang="en-US" sz="2400" dirty="0">
                <a:solidFill>
                  <a:srgbClr val="FFFF00"/>
                </a:solidFill>
              </a:rPr>
              <a:t>departments as and when required. </a:t>
            </a:r>
            <a:endParaRPr lang="en-US" sz="2400" dirty="0" smtClean="0">
              <a:solidFill>
                <a:srgbClr val="FFFF00"/>
              </a:solidFill>
            </a:endParaRPr>
          </a:p>
          <a:p>
            <a:endParaRPr lang="en-US" sz="2400" dirty="0">
              <a:solidFill>
                <a:srgbClr val="FFFF00"/>
              </a:solidFill>
            </a:endParaRPr>
          </a:p>
          <a:p>
            <a:r>
              <a:rPr lang="en-US" sz="2400" dirty="0" smtClean="0">
                <a:solidFill>
                  <a:srgbClr val="FFFF00"/>
                </a:solidFill>
              </a:rPr>
              <a:t>The </a:t>
            </a:r>
            <a:r>
              <a:rPr lang="en-US" sz="2400" dirty="0">
                <a:solidFill>
                  <a:srgbClr val="FFFF00"/>
                </a:solidFill>
              </a:rPr>
              <a:t>primary functions </a:t>
            </a:r>
            <a:r>
              <a:rPr lang="en-US" sz="2400" dirty="0" smtClean="0">
                <a:solidFill>
                  <a:srgbClr val="FFFF00"/>
                </a:solidFill>
              </a:rPr>
              <a:t>of purchasing </a:t>
            </a:r>
            <a:r>
              <a:rPr lang="en-US" sz="2400" dirty="0">
                <a:solidFill>
                  <a:srgbClr val="FFFF00"/>
                </a:solidFill>
              </a:rPr>
              <a:t>department are as follows:</a:t>
            </a:r>
            <a:br>
              <a:rPr lang="en-US" sz="2400" dirty="0">
                <a:solidFill>
                  <a:srgbClr val="FFFF00"/>
                </a:solidFill>
              </a:rPr>
            </a:br>
            <a:r>
              <a:rPr lang="en-US" sz="2400" dirty="0">
                <a:solidFill>
                  <a:srgbClr val="FFFF00"/>
                </a:solidFill>
              </a:rPr>
              <a:t>1. Ensure continuous supply of materials to encourage continuous production.</a:t>
            </a:r>
            <a:br>
              <a:rPr lang="en-US" sz="2400" dirty="0">
                <a:solidFill>
                  <a:srgbClr val="FFFF00"/>
                </a:solidFill>
              </a:rPr>
            </a:br>
            <a:r>
              <a:rPr lang="en-US" sz="2400" dirty="0">
                <a:solidFill>
                  <a:srgbClr val="FFFF00"/>
                </a:solidFill>
              </a:rPr>
              <a:t>2. Buy right type of materials in required quantity, at right price, from the right source.</a:t>
            </a:r>
            <a:br>
              <a:rPr lang="en-US" sz="2400" dirty="0">
                <a:solidFill>
                  <a:srgbClr val="FFFF00"/>
                </a:solidFill>
              </a:rPr>
            </a:br>
            <a:r>
              <a:rPr lang="en-US" sz="2400" dirty="0">
                <a:solidFill>
                  <a:srgbClr val="FFFF00"/>
                </a:solidFill>
              </a:rPr>
              <a:t>3. Maintain adequate stock at minimum investment and cost.</a:t>
            </a:r>
            <a:br>
              <a:rPr lang="en-US" sz="2400" dirty="0">
                <a:solidFill>
                  <a:srgbClr val="FFFF00"/>
                </a:solidFill>
              </a:rPr>
            </a:br>
            <a:r>
              <a:rPr lang="en-US" sz="2400" dirty="0">
                <a:solidFill>
                  <a:srgbClr val="FFFF00"/>
                </a:solidFill>
              </a:rPr>
              <a:t>4. Minimize the possibility of wastage, obsolescence, duplication and delay in supply of materials.</a:t>
            </a:r>
            <a:br>
              <a:rPr lang="en-US" sz="2400" dirty="0">
                <a:solidFill>
                  <a:srgbClr val="FFFF00"/>
                </a:solidFill>
              </a:rPr>
            </a:br>
            <a:r>
              <a:rPr lang="en-US" sz="2400" dirty="0">
                <a:solidFill>
                  <a:srgbClr val="FFFF00"/>
                </a:solidFill>
              </a:rPr>
              <a:t>5. Select the suitable source of supply and develop alternative sources of supply.</a:t>
            </a:r>
            <a:br>
              <a:rPr lang="en-US" sz="2400" dirty="0">
                <a:solidFill>
                  <a:srgbClr val="FFFF00"/>
                </a:solidFill>
              </a:rPr>
            </a:br>
            <a:r>
              <a:rPr lang="en-US" sz="2400" dirty="0">
                <a:solidFill>
                  <a:srgbClr val="FFFF00"/>
                </a:solidFill>
              </a:rPr>
              <a:t>6. Maintain the quality of materials bought.</a:t>
            </a:r>
          </a:p>
          <a:p>
            <a:endParaRPr lang="en-US" dirty="0"/>
          </a:p>
        </p:txBody>
      </p:sp>
    </p:spTree>
    <p:extLst>
      <p:ext uri="{BB962C8B-B14F-4D97-AF65-F5344CB8AC3E}">
        <p14:creationId xmlns:p14="http://schemas.microsoft.com/office/powerpoint/2010/main" val="2460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686" y="362857"/>
            <a:ext cx="11654971" cy="3046988"/>
          </a:xfrm>
          <a:prstGeom prst="rect">
            <a:avLst/>
          </a:prstGeom>
          <a:solidFill>
            <a:srgbClr val="92D050"/>
          </a:solidFill>
        </p:spPr>
        <p:txBody>
          <a:bodyPr wrap="square" rtlCol="0">
            <a:spAutoFit/>
          </a:bodyPr>
          <a:lstStyle/>
          <a:p>
            <a:r>
              <a:rPr lang="en-US" sz="2400" b="1" dirty="0" smtClean="0">
                <a:solidFill>
                  <a:schemeClr val="tx2">
                    <a:lumMod val="10000"/>
                  </a:schemeClr>
                </a:solidFill>
              </a:rPr>
              <a:t>Keeping </a:t>
            </a:r>
            <a:r>
              <a:rPr lang="en-US" sz="2400" b="1" dirty="0">
                <a:solidFill>
                  <a:schemeClr val="tx2">
                    <a:lumMod val="10000"/>
                  </a:schemeClr>
                </a:solidFill>
              </a:rPr>
              <a:t>in view a number of factors, e.g. types  of products and raw materials, suppliers, distances, cost etc.. the choices to be made between centralized and decentralized buying</a:t>
            </a:r>
            <a:r>
              <a:rPr lang="en-US" sz="2400" b="1" dirty="0" smtClean="0">
                <a:solidFill>
                  <a:schemeClr val="tx2">
                    <a:lumMod val="10000"/>
                  </a:schemeClr>
                </a:solidFill>
              </a:rPr>
              <a:t>.</a:t>
            </a:r>
          </a:p>
          <a:p>
            <a:endParaRPr lang="en-US" sz="2400" b="1" dirty="0" smtClean="0">
              <a:solidFill>
                <a:schemeClr val="tx2">
                  <a:lumMod val="10000"/>
                </a:schemeClr>
              </a:solidFill>
            </a:endParaRPr>
          </a:p>
          <a:p>
            <a:r>
              <a:rPr lang="en-US" sz="2400" b="1" dirty="0" smtClean="0">
                <a:solidFill>
                  <a:srgbClr val="FF0000"/>
                </a:solidFill>
                <a:effectLst>
                  <a:reflection blurRad="6350" stA="60000" endA="900" endPos="60000" dist="29997" dir="5400000" sy="-100000" algn="bl" rotWithShape="0"/>
                </a:effectLst>
              </a:rPr>
              <a:t>CENTRALIZED BUYING: </a:t>
            </a:r>
          </a:p>
          <a:p>
            <a:r>
              <a:rPr lang="en-US" sz="2400" b="1" dirty="0" smtClean="0">
                <a:solidFill>
                  <a:schemeClr val="tx2">
                    <a:lumMod val="10000"/>
                  </a:schemeClr>
                </a:solidFill>
              </a:rPr>
              <a:t>Under centralized </a:t>
            </a:r>
            <a:r>
              <a:rPr lang="en-US" sz="2400" b="1" dirty="0">
                <a:solidFill>
                  <a:schemeClr val="tx2">
                    <a:lumMod val="10000"/>
                  </a:schemeClr>
                </a:solidFill>
              </a:rPr>
              <a:t>purchasing one central department makes all purchases for the whole </a:t>
            </a:r>
            <a:r>
              <a:rPr lang="en-US" sz="2400" b="1" dirty="0" smtClean="0">
                <a:solidFill>
                  <a:schemeClr val="tx2">
                    <a:lumMod val="10000"/>
                  </a:schemeClr>
                </a:solidFill>
              </a:rPr>
              <a:t>organization. </a:t>
            </a:r>
            <a:r>
              <a:rPr lang="en-US" sz="2400" b="1" dirty="0">
                <a:solidFill>
                  <a:schemeClr val="tx2">
                    <a:lumMod val="10000"/>
                  </a:schemeClr>
                </a:solidFill>
              </a:rPr>
              <a:t>One purchase department is responsible to buy on behalf of different departments of the firm. Individual departments have no right to buy their requirements directly from the market. This policy is adopted by the medium size and big companies</a:t>
            </a:r>
            <a:r>
              <a:rPr lang="en-US" sz="2400" b="1" dirty="0" smtClean="0">
                <a:solidFill>
                  <a:schemeClr val="tx2">
                    <a:lumMod val="10000"/>
                  </a:schemeClr>
                </a:solidFill>
              </a:rPr>
              <a:t>.</a:t>
            </a:r>
            <a:endParaRPr lang="en-US" sz="2400" b="1" dirty="0">
              <a:solidFill>
                <a:schemeClr val="tx2">
                  <a:lumMod val="10000"/>
                </a:schemeClr>
              </a:solidFill>
            </a:endParaRPr>
          </a:p>
        </p:txBody>
      </p:sp>
      <p:pic>
        <p:nvPicPr>
          <p:cNvPr id="4" name="Picture 3" descr="Material Management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3599543" y="3512457"/>
            <a:ext cx="5254172" cy="3345543"/>
          </a:xfrm>
          <a:prstGeom prst="rect">
            <a:avLst/>
          </a:prstGeom>
          <a:noFill/>
          <a:ln>
            <a:noFill/>
          </a:ln>
        </p:spPr>
      </p:pic>
    </p:spTree>
    <p:extLst>
      <p:ext uri="{BB962C8B-B14F-4D97-AF65-F5344CB8AC3E}">
        <p14:creationId xmlns:p14="http://schemas.microsoft.com/office/powerpoint/2010/main" val="12995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57" y="653143"/>
            <a:ext cx="11466285" cy="4893647"/>
          </a:xfrm>
          <a:prstGeom prst="rect">
            <a:avLst/>
          </a:prstGeom>
          <a:solidFill>
            <a:schemeClr val="bg2">
              <a:lumMod val="75000"/>
            </a:schemeClr>
          </a:solidFill>
        </p:spPr>
        <p:txBody>
          <a:bodyPr wrap="square" rtlCol="0">
            <a:spAutoFit/>
          </a:bodyPr>
          <a:lstStyle/>
          <a:p>
            <a:r>
              <a:rPr lang="en-US" sz="2400" b="1" dirty="0">
                <a:solidFill>
                  <a:srgbClr val="FFC000"/>
                </a:solidFill>
              </a:rPr>
              <a:t>Advantages:</a:t>
            </a:r>
            <a:r>
              <a:rPr lang="en-US" sz="2400" dirty="0"/>
              <a:t> </a:t>
            </a:r>
            <a:endParaRPr lang="en-US" sz="2400" dirty="0" smtClean="0"/>
          </a:p>
          <a:p>
            <a:r>
              <a:rPr lang="en-US" sz="2400" dirty="0" smtClean="0"/>
              <a:t>The </a:t>
            </a:r>
            <a:r>
              <a:rPr lang="en-US" sz="2400" dirty="0"/>
              <a:t>main advantages of centralized purchasing </a:t>
            </a:r>
            <a:r>
              <a:rPr lang="en-US" sz="2400" dirty="0" smtClean="0"/>
              <a:t>are,</a:t>
            </a:r>
          </a:p>
          <a:p>
            <a:r>
              <a:rPr lang="en-US" sz="2400" dirty="0"/>
              <a:t/>
            </a:r>
            <a:br>
              <a:rPr lang="en-US" sz="2400" dirty="0"/>
            </a:br>
            <a:r>
              <a:rPr lang="en-US" sz="2400" b="1" dirty="0"/>
              <a:t>1. It enables consolidation of orders of materials commonly used by two or more departments. It enables quantity buying and brings economies in buying</a:t>
            </a:r>
            <a:r>
              <a:rPr lang="en-US" sz="2400" b="1" dirty="0" smtClean="0"/>
              <a:t>.</a:t>
            </a:r>
          </a:p>
          <a:p>
            <a:r>
              <a:rPr lang="en-US" sz="2400" b="1" dirty="0"/>
              <a:t/>
            </a:r>
            <a:br>
              <a:rPr lang="en-US" sz="2400" b="1" dirty="0"/>
            </a:br>
            <a:r>
              <a:rPr lang="en-US" sz="2400" b="1" dirty="0"/>
              <a:t>2. It helps to maintain uniform and firm buying policy</a:t>
            </a:r>
            <a:r>
              <a:rPr lang="en-US" sz="2400" b="1" dirty="0" smtClean="0"/>
              <a:t>.</a:t>
            </a:r>
          </a:p>
          <a:p>
            <a:r>
              <a:rPr lang="en-US" sz="2400" b="1" dirty="0"/>
              <a:t/>
            </a:r>
            <a:br>
              <a:rPr lang="en-US" sz="2400" b="1" dirty="0"/>
            </a:br>
            <a:r>
              <a:rPr lang="en-US" sz="2400" b="1" dirty="0"/>
              <a:t>3. It is the specialized buying by expert staff with the exclusive function</a:t>
            </a:r>
            <a:br>
              <a:rPr lang="en-US" sz="2400" b="1" dirty="0"/>
            </a:br>
            <a:r>
              <a:rPr lang="en-US" sz="2400" b="1" dirty="0"/>
              <a:t>of buying</a:t>
            </a:r>
            <a:r>
              <a:rPr lang="en-US" sz="2400" b="1" dirty="0" smtClean="0"/>
              <a:t>.</a:t>
            </a:r>
          </a:p>
          <a:p>
            <a:r>
              <a:rPr lang="en-US" sz="2400" b="1" dirty="0"/>
              <a:t/>
            </a:r>
            <a:br>
              <a:rPr lang="en-US" sz="2400" b="1" dirty="0"/>
            </a:br>
            <a:r>
              <a:rPr lang="en-US" sz="2400" b="1" dirty="0"/>
              <a:t>4. It helps in quick implementation of purchase policy and plan.</a:t>
            </a:r>
          </a:p>
          <a:p>
            <a:endParaRPr lang="en-US" sz="2400" dirty="0"/>
          </a:p>
        </p:txBody>
      </p:sp>
    </p:spTree>
    <p:extLst>
      <p:ext uri="{BB962C8B-B14F-4D97-AF65-F5344CB8AC3E}">
        <p14:creationId xmlns:p14="http://schemas.microsoft.com/office/powerpoint/2010/main" val="41415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worker carrying cardboard box in warehouse. Cardboard boxes on shelves in warehouse. Storhouse. Warehouse Stock Pho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2229" y="159658"/>
            <a:ext cx="5950857" cy="2912690"/>
          </a:xfrm>
          <a:prstGeom prst="rect">
            <a:avLst/>
          </a:prstGeom>
          <a:ln>
            <a:noFill/>
          </a:ln>
          <a:effectLst>
            <a:softEdge rad="112500"/>
          </a:effectLst>
        </p:spPr>
      </p:pic>
      <p:sp>
        <p:nvSpPr>
          <p:cNvPr id="2" name="TextBox 1"/>
          <p:cNvSpPr txBox="1"/>
          <p:nvPr/>
        </p:nvSpPr>
        <p:spPr>
          <a:xfrm>
            <a:off x="464459" y="3072348"/>
            <a:ext cx="11727541" cy="3785652"/>
          </a:xfrm>
          <a:prstGeom prst="rect">
            <a:avLst/>
          </a:prstGeom>
          <a:solidFill>
            <a:schemeClr val="tx2">
              <a:lumMod val="25000"/>
            </a:schemeClr>
          </a:solidFill>
        </p:spPr>
        <p:txBody>
          <a:bodyPr wrap="square" rtlCol="0">
            <a:spAutoFit/>
          </a:bodyPr>
          <a:lstStyle/>
          <a:p>
            <a:r>
              <a:rPr lang="en-US" sz="2400" b="1" dirty="0" smtClean="0">
                <a:solidFill>
                  <a:srgbClr val="FFC000"/>
                </a:solidFill>
              </a:rPr>
              <a:t>Disadvantages: </a:t>
            </a:r>
          </a:p>
          <a:p>
            <a:r>
              <a:rPr lang="en-US" sz="2400" b="1" dirty="0" smtClean="0"/>
              <a:t>The major disadvantages of centralized buying are:</a:t>
            </a:r>
            <a:br>
              <a:rPr lang="en-US" sz="2400" b="1" dirty="0" smtClean="0"/>
            </a:br>
            <a:r>
              <a:rPr lang="en-US" sz="2400" b="1" dirty="0" smtClean="0"/>
              <a:t>1. The buying procedure is less flexible. Quick adjustments in accordance with the changed requirements of a particular department cannot be made.</a:t>
            </a:r>
          </a:p>
          <a:p>
            <a:r>
              <a:rPr lang="en-US" sz="2400" b="1" dirty="0"/>
              <a:t/>
            </a:r>
            <a:br>
              <a:rPr lang="en-US" sz="2400" b="1" dirty="0"/>
            </a:br>
            <a:r>
              <a:rPr lang="en-US" sz="2400" b="1" dirty="0"/>
              <a:t>2. It will lead to high initial cost of setting up a new department</a:t>
            </a:r>
            <a:r>
              <a:rPr lang="en-US" sz="2400" b="1" dirty="0" smtClean="0"/>
              <a:t>.</a:t>
            </a:r>
          </a:p>
          <a:p>
            <a:r>
              <a:rPr lang="en-US" sz="2400" b="1" dirty="0"/>
              <a:t/>
            </a:r>
            <a:br>
              <a:rPr lang="en-US" sz="2400" b="1" dirty="0"/>
            </a:br>
            <a:r>
              <a:rPr lang="en-US" sz="2400" b="1" dirty="0"/>
              <a:t>3. It will result in undue delay in supply of material</a:t>
            </a:r>
            <a:r>
              <a:rPr lang="en-US" sz="2400" b="1" dirty="0" smtClean="0"/>
              <a:t>.</a:t>
            </a:r>
          </a:p>
          <a:p>
            <a:r>
              <a:rPr lang="en-US" sz="2400" b="1" dirty="0"/>
              <a:t/>
            </a:r>
            <a:br>
              <a:rPr lang="en-US" sz="2400" b="1" dirty="0"/>
            </a:br>
            <a:r>
              <a:rPr lang="en-US" sz="2400" b="1" dirty="0" smtClean="0"/>
              <a:t>4. It </a:t>
            </a:r>
            <a:r>
              <a:rPr lang="en-US" sz="2400" b="1" dirty="0"/>
              <a:t>is very difficult to maintain up to date record of different departments</a:t>
            </a:r>
            <a:r>
              <a:rPr lang="en-US" sz="2400" b="1" dirty="0" smtClean="0"/>
              <a:t>.</a:t>
            </a:r>
            <a:endParaRPr lang="en-US" sz="2400" b="1" dirty="0"/>
          </a:p>
        </p:txBody>
      </p:sp>
    </p:spTree>
    <p:extLst>
      <p:ext uri="{BB962C8B-B14F-4D97-AF65-F5344CB8AC3E}">
        <p14:creationId xmlns:p14="http://schemas.microsoft.com/office/powerpoint/2010/main" val="30391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sinessman Reading Contract Details Before Signing Businessman Reading Contract Details Before Signing Agreement Stock Pho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257" y="1988457"/>
            <a:ext cx="5210629" cy="4093030"/>
          </a:xfrm>
          <a:prstGeom prst="rect">
            <a:avLst/>
          </a:prstGeom>
          <a:noFill/>
          <a:ln>
            <a:noFill/>
          </a:ln>
        </p:spPr>
      </p:pic>
      <p:sp>
        <p:nvSpPr>
          <p:cNvPr id="2" name="TextBox 1"/>
          <p:cNvSpPr txBox="1"/>
          <p:nvPr/>
        </p:nvSpPr>
        <p:spPr>
          <a:xfrm>
            <a:off x="304800" y="117693"/>
            <a:ext cx="11335657" cy="6740307"/>
          </a:xfrm>
          <a:prstGeom prst="rect">
            <a:avLst/>
          </a:prstGeom>
          <a:noFill/>
        </p:spPr>
        <p:txBody>
          <a:bodyPr wrap="square" rtlCol="0">
            <a:spAutoFit/>
          </a:bodyPr>
          <a:lstStyle/>
          <a:p>
            <a:r>
              <a:rPr lang="en-US" sz="2400" b="1" dirty="0">
                <a:solidFill>
                  <a:srgbClr val="FFC000"/>
                </a:solidFill>
              </a:rPr>
              <a:t>5. It facilitates the maintenance of one complete set of records  to purchase transactions</a:t>
            </a:r>
            <a:r>
              <a:rPr lang="en-US" sz="2400" b="1" dirty="0" smtClean="0">
                <a:solidFill>
                  <a:srgbClr val="FFC000"/>
                </a:solidFill>
              </a:rPr>
              <a:t>.</a:t>
            </a:r>
          </a:p>
          <a:p>
            <a:r>
              <a:rPr lang="en-US" sz="2400" b="1" dirty="0">
                <a:solidFill>
                  <a:srgbClr val="FFC000"/>
                </a:solidFill>
              </a:rPr>
              <a:t/>
            </a:r>
            <a:br>
              <a:rPr lang="en-US" sz="2400" b="1" dirty="0">
                <a:solidFill>
                  <a:srgbClr val="FFC000"/>
                </a:solidFill>
              </a:rPr>
            </a:br>
            <a:r>
              <a:rPr lang="en-US" sz="2400" b="1" dirty="0">
                <a:solidFill>
                  <a:srgbClr val="FFC000"/>
                </a:solidFill>
              </a:rPr>
              <a:t>6. It minimizes the possibility of duplication of efforts in purchasing</a:t>
            </a:r>
            <a:r>
              <a:rPr lang="en-US" sz="2400" b="1" dirty="0" smtClean="0">
                <a:solidFill>
                  <a:srgbClr val="FFC000"/>
                </a:solidFill>
              </a:rPr>
              <a:t>.</a:t>
            </a:r>
          </a:p>
          <a:p>
            <a:r>
              <a:rPr lang="en-US" sz="2400" b="1" dirty="0">
                <a:solidFill>
                  <a:srgbClr val="FFC000"/>
                </a:solidFill>
              </a:rPr>
              <a:t/>
            </a:r>
            <a:br>
              <a:rPr lang="en-US" sz="2400" b="1" dirty="0">
                <a:solidFill>
                  <a:srgbClr val="FFC000"/>
                </a:solidFill>
              </a:rPr>
            </a:br>
            <a:r>
              <a:rPr lang="en-US" sz="2400" b="1" dirty="0">
                <a:solidFill>
                  <a:srgbClr val="FFC000"/>
                </a:solidFill>
              </a:rPr>
              <a:t>7. It helps to avoid excess stocking</a:t>
            </a:r>
            <a:r>
              <a:rPr lang="en-US" sz="2400" b="1" dirty="0" smtClean="0">
                <a:solidFill>
                  <a:srgbClr val="FFC000"/>
                </a:solidFill>
              </a:rPr>
              <a:t>.</a:t>
            </a:r>
          </a:p>
          <a:p>
            <a:r>
              <a:rPr lang="en-US" sz="2400" b="1" dirty="0">
                <a:solidFill>
                  <a:srgbClr val="FFC000"/>
                </a:solidFill>
              </a:rPr>
              <a:t/>
            </a:r>
            <a:br>
              <a:rPr lang="en-US" sz="2400" b="1" dirty="0">
                <a:solidFill>
                  <a:srgbClr val="FFC000"/>
                </a:solidFill>
              </a:rPr>
            </a:br>
            <a:r>
              <a:rPr lang="en-US" sz="2400" b="1" dirty="0">
                <a:solidFill>
                  <a:srgbClr val="FFC000"/>
                </a:solidFill>
              </a:rPr>
              <a:t>8. It helps to gain recognition to purchasing as a major function of the organization</a:t>
            </a:r>
            <a:r>
              <a:rPr lang="en-US" sz="2400" b="1" dirty="0" smtClean="0">
                <a:solidFill>
                  <a:srgbClr val="FFC000"/>
                </a:solidFill>
              </a:rPr>
              <a:t>.</a:t>
            </a:r>
          </a:p>
          <a:p>
            <a:r>
              <a:rPr lang="en-US" sz="2400" b="1" dirty="0">
                <a:solidFill>
                  <a:srgbClr val="FFC000"/>
                </a:solidFill>
              </a:rPr>
              <a:t/>
            </a:r>
            <a:br>
              <a:rPr lang="en-US" sz="2400" b="1" dirty="0">
                <a:solidFill>
                  <a:srgbClr val="FFC000"/>
                </a:solidFill>
              </a:rPr>
            </a:br>
            <a:r>
              <a:rPr lang="en-US" sz="2400" b="1" dirty="0">
                <a:solidFill>
                  <a:srgbClr val="FFC000"/>
                </a:solidFill>
              </a:rPr>
              <a:t>9. It facilitates to develop effective utilization of trade relations</a:t>
            </a:r>
            <a:r>
              <a:rPr lang="en-US" sz="2400" b="1" dirty="0" smtClean="0">
                <a:solidFill>
                  <a:srgbClr val="FFC000"/>
                </a:solidFill>
              </a:rPr>
              <a:t>.</a:t>
            </a:r>
          </a:p>
          <a:p>
            <a:r>
              <a:rPr lang="en-US" sz="2400" b="1" dirty="0">
                <a:solidFill>
                  <a:srgbClr val="FFC000"/>
                </a:solidFill>
              </a:rPr>
              <a:t/>
            </a:r>
            <a:br>
              <a:rPr lang="en-US" sz="2400" b="1" dirty="0">
                <a:solidFill>
                  <a:srgbClr val="FFC000"/>
                </a:solidFill>
              </a:rPr>
            </a:br>
            <a:r>
              <a:rPr lang="en-US" sz="2400" b="1" dirty="0">
                <a:solidFill>
                  <a:srgbClr val="FFC000"/>
                </a:solidFill>
              </a:rPr>
              <a:t>10. It enables economy in recording and accounting the purchase transactions</a:t>
            </a:r>
            <a:r>
              <a:rPr lang="en-US" sz="2400" b="1" dirty="0" smtClean="0">
                <a:solidFill>
                  <a:srgbClr val="FFC000"/>
                </a:solidFill>
              </a:rPr>
              <a:t>.</a:t>
            </a:r>
          </a:p>
          <a:p>
            <a:r>
              <a:rPr lang="en-US" sz="2400" b="1" dirty="0">
                <a:solidFill>
                  <a:srgbClr val="FFC000"/>
                </a:solidFill>
              </a:rPr>
              <a:t/>
            </a:r>
            <a:br>
              <a:rPr lang="en-US" sz="2400" b="1" dirty="0">
                <a:solidFill>
                  <a:srgbClr val="FFC000"/>
                </a:solidFill>
              </a:rPr>
            </a:br>
            <a:r>
              <a:rPr lang="en-US" sz="2400" b="1" dirty="0">
                <a:solidFill>
                  <a:srgbClr val="FFC000"/>
                </a:solidFill>
              </a:rPr>
              <a:t>11. It leads to prompt reporting on scrap, obsolete stocks and loss in storage</a:t>
            </a:r>
            <a:r>
              <a:rPr lang="en-US" sz="2400" b="1" dirty="0" smtClean="0">
                <a:solidFill>
                  <a:srgbClr val="FFC000"/>
                </a:solidFill>
              </a:rPr>
              <a:t>.</a:t>
            </a:r>
          </a:p>
          <a:p>
            <a:r>
              <a:rPr lang="en-US" sz="2400" b="1" dirty="0">
                <a:solidFill>
                  <a:srgbClr val="FFC000"/>
                </a:solidFill>
              </a:rPr>
              <a:t/>
            </a:r>
            <a:br>
              <a:rPr lang="en-US" sz="2400" b="1" dirty="0">
                <a:solidFill>
                  <a:srgbClr val="FFC000"/>
                </a:solidFill>
              </a:rPr>
            </a:br>
            <a:r>
              <a:rPr lang="en-US" sz="2400" b="1" dirty="0">
                <a:solidFill>
                  <a:srgbClr val="FFC000"/>
                </a:solidFill>
              </a:rPr>
              <a:t>12. It helps to reduce material cost through economies of large scale buying.(e.g., quantity discount, cash discount, favorable terms etc.)</a:t>
            </a:r>
            <a:br>
              <a:rPr lang="en-US" sz="2400" b="1" dirty="0">
                <a:solidFill>
                  <a:srgbClr val="FFC000"/>
                </a:solidFill>
              </a:rPr>
            </a:br>
            <a:r>
              <a:rPr lang="en-US" sz="2400" b="1" dirty="0">
                <a:solidFill>
                  <a:srgbClr val="FFC000"/>
                </a:solidFill>
              </a:rPr>
              <a:t>13.Specialised buying, economy in recording and avoiding duplication of activities etc</a:t>
            </a:r>
            <a:r>
              <a:rPr lang="en-US" sz="2400" b="1" dirty="0" smtClean="0">
                <a:solidFill>
                  <a:srgbClr val="FFC000"/>
                </a:solidFill>
              </a:rPr>
              <a:t>.</a:t>
            </a:r>
            <a:endParaRPr lang="en-US" sz="2400" b="1" dirty="0">
              <a:solidFill>
                <a:srgbClr val="FFC000"/>
              </a:solidFill>
            </a:endParaRPr>
          </a:p>
        </p:txBody>
      </p:sp>
    </p:spTree>
    <p:extLst>
      <p:ext uri="{BB962C8B-B14F-4D97-AF65-F5344CB8AC3E}">
        <p14:creationId xmlns:p14="http://schemas.microsoft.com/office/powerpoint/2010/main" val="56067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86" y="217714"/>
            <a:ext cx="11596913" cy="6370975"/>
          </a:xfrm>
          <a:prstGeom prst="rect">
            <a:avLst/>
          </a:prstGeom>
          <a:noFill/>
        </p:spPr>
        <p:txBody>
          <a:bodyPr wrap="square" rtlCol="0">
            <a:spAutoFit/>
          </a:bodyPr>
          <a:lstStyle/>
          <a:p>
            <a:r>
              <a:rPr lang="en-US" sz="2400" b="1" dirty="0" smtClean="0">
                <a:solidFill>
                  <a:srgbClr val="FFFF00"/>
                </a:solidFill>
                <a:effectLst>
                  <a:reflection blurRad="6350" stA="60000" endA="900" endPos="60000" dist="29997" dir="5400000" sy="-100000" algn="bl" rotWithShape="0"/>
                </a:effectLst>
              </a:rPr>
              <a:t>DECENTRALIZED BUYING: </a:t>
            </a:r>
            <a:endParaRPr lang="en-US" sz="2400" dirty="0" smtClean="0">
              <a:solidFill>
                <a:srgbClr val="FFFF00"/>
              </a:solidFill>
              <a:effectLst>
                <a:reflection blurRad="6350" stA="60000" endA="900" endPos="60000" dist="29997" dir="5400000" sy="-100000" algn="bl" rotWithShape="0"/>
              </a:effectLst>
            </a:endParaRPr>
          </a:p>
          <a:p>
            <a:r>
              <a:rPr lang="en-US" sz="2400" dirty="0" smtClean="0"/>
              <a:t>Decentralized </a:t>
            </a:r>
            <a:r>
              <a:rPr lang="en-US" sz="2400" dirty="0"/>
              <a:t>purchasing is the reverse of centralized purchasing. Each department makes its own purchases. When different units of an industry are situated far apart it is desirable</a:t>
            </a:r>
            <a:br>
              <a:rPr lang="en-US" sz="2400" dirty="0"/>
            </a:br>
            <a:r>
              <a:rPr lang="en-US" sz="2400" dirty="0"/>
              <a:t>to decentralize the purchasing function. The limitations of the centralized buying become the </a:t>
            </a:r>
          </a:p>
          <a:p>
            <a:r>
              <a:rPr lang="en-US" sz="2400" dirty="0"/>
              <a:t>advantages of this method of buying. </a:t>
            </a:r>
            <a:endParaRPr lang="en-US" sz="2400" dirty="0" smtClean="0"/>
          </a:p>
          <a:p>
            <a:endParaRPr lang="en-US" sz="2400" dirty="0"/>
          </a:p>
          <a:p>
            <a:r>
              <a:rPr lang="en-US" sz="2400" b="1" dirty="0">
                <a:solidFill>
                  <a:srgbClr val="FFC000"/>
                </a:solidFill>
              </a:rPr>
              <a:t>Advantages:</a:t>
            </a:r>
            <a:endParaRPr lang="en-US" sz="2400" dirty="0">
              <a:solidFill>
                <a:srgbClr val="FFC000"/>
              </a:solidFill>
            </a:endParaRPr>
          </a:p>
          <a:p>
            <a:r>
              <a:rPr lang="en-US" sz="2400" b="1" dirty="0" smtClean="0"/>
              <a:t>1. It </a:t>
            </a:r>
            <a:r>
              <a:rPr lang="en-US" sz="2400" b="1" dirty="0"/>
              <a:t>brings in the benefits of local purchases (i.e. low prices, seasonal prices etc</a:t>
            </a:r>
            <a:r>
              <a:rPr lang="en-US" sz="2400" b="1" dirty="0" smtClean="0"/>
              <a:t>.).</a:t>
            </a:r>
          </a:p>
          <a:p>
            <a:r>
              <a:rPr lang="en-US" sz="2400" b="1" dirty="0"/>
              <a:t/>
            </a:r>
            <a:br>
              <a:rPr lang="en-US" sz="2400" b="1" dirty="0"/>
            </a:br>
            <a:r>
              <a:rPr lang="en-US" sz="2400" b="1" dirty="0"/>
              <a:t>2. Transportation costs may be reduced</a:t>
            </a:r>
            <a:r>
              <a:rPr lang="en-US" sz="2400" b="1" dirty="0" smtClean="0"/>
              <a:t>.</a:t>
            </a:r>
          </a:p>
          <a:p>
            <a:r>
              <a:rPr lang="en-US" sz="2400" b="1" dirty="0"/>
              <a:t/>
            </a:r>
            <a:br>
              <a:rPr lang="en-US" sz="2400" b="1" dirty="0"/>
            </a:br>
            <a:r>
              <a:rPr lang="en-US" sz="2400" b="1" dirty="0"/>
              <a:t>3. It enables easy local sales by the contact with local suppliers</a:t>
            </a:r>
            <a:r>
              <a:rPr lang="en-US" sz="2400" b="1" dirty="0" smtClean="0"/>
              <a:t>.</a:t>
            </a:r>
          </a:p>
          <a:p>
            <a:r>
              <a:rPr lang="en-US" sz="2400" b="1" dirty="0"/>
              <a:t/>
            </a:r>
            <a:br>
              <a:rPr lang="en-US" sz="2400" b="1" dirty="0"/>
            </a:br>
            <a:r>
              <a:rPr lang="en-US" sz="2400" b="1" dirty="0"/>
              <a:t>4. Prompt settlement of complaints, rejections, shortages or excess receipts etc. is possible,</a:t>
            </a:r>
            <a:br>
              <a:rPr lang="en-US" sz="2400" b="1" dirty="0"/>
            </a:br>
            <a:r>
              <a:rPr lang="en-US" sz="2400" b="1" dirty="0"/>
              <a:t>here</a:t>
            </a:r>
            <a:r>
              <a:rPr lang="en-US" sz="2400" b="1" dirty="0" smtClean="0"/>
              <a:t>.</a:t>
            </a:r>
            <a:endParaRPr lang="en-US" sz="2400" b="1" dirty="0"/>
          </a:p>
        </p:txBody>
      </p:sp>
    </p:spTree>
    <p:extLst>
      <p:ext uri="{BB962C8B-B14F-4D97-AF65-F5344CB8AC3E}">
        <p14:creationId xmlns:p14="http://schemas.microsoft.com/office/powerpoint/2010/main" val="35806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412281" y="1690257"/>
            <a:ext cx="4959927" cy="4364181"/>
          </a:xfrm>
          <a:prstGeom prst="roundRect">
            <a:avLst>
              <a:gd name="adj" fmla="val 16667"/>
            </a:avLst>
          </a:prstGeom>
          <a:solidFill>
            <a:schemeClr val="accent1">
              <a:alpha val="94000"/>
            </a:schemeClr>
          </a:solidFill>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475117" y="96982"/>
            <a:ext cx="5417127" cy="1446550"/>
          </a:xfrm>
          <a:prstGeom prst="rect">
            <a:avLst/>
          </a:prstGeom>
          <a:noFill/>
        </p:spPr>
        <p:txBody>
          <a:bodyPr wrap="square" rtlCol="0">
            <a:spAutoFit/>
          </a:bodyPr>
          <a:lstStyle/>
          <a:p>
            <a:r>
              <a:rPr lang="en-US" sz="8800" b="1" dirty="0">
                <a:solidFill>
                  <a:srgbClr val="FFFF00"/>
                </a:solidFill>
                <a:latin typeface="Algerian" panose="04020705040A02060702" pitchFamily="82" charset="0"/>
              </a:rPr>
              <a:t>WELCOME</a:t>
            </a:r>
            <a:endParaRPr lang="en-US" sz="8800" b="1" dirty="0">
              <a:latin typeface="Algerian" panose="04020705040A02060702" pitchFamily="82" charset="0"/>
            </a:endParaRPr>
          </a:p>
        </p:txBody>
      </p:sp>
      <p:sp>
        <p:nvSpPr>
          <p:cNvPr id="6" name="TextBox 5"/>
          <p:cNvSpPr txBox="1"/>
          <p:nvPr/>
        </p:nvSpPr>
        <p:spPr>
          <a:xfrm>
            <a:off x="304800" y="2175164"/>
            <a:ext cx="4461163" cy="3046988"/>
          </a:xfrm>
          <a:prstGeom prst="rect">
            <a:avLst/>
          </a:prstGeom>
          <a:noFill/>
        </p:spPr>
        <p:txBody>
          <a:bodyPr wrap="square" rtlCol="0">
            <a:spAutoFit/>
          </a:bodyPr>
          <a:lstStyle/>
          <a:p>
            <a:r>
              <a:rPr lang="en-US" sz="3200" dirty="0">
                <a:solidFill>
                  <a:srgbClr val="00B0F0"/>
                </a:solidFill>
                <a:latin typeface="Algerian" panose="04020705040A02060702" pitchFamily="82" charset="0"/>
              </a:rPr>
              <a:t>Mrs. VEENA BHAT</a:t>
            </a:r>
          </a:p>
          <a:p>
            <a:r>
              <a:rPr lang="en-US" sz="3200" dirty="0">
                <a:solidFill>
                  <a:srgbClr val="00B0F0"/>
                </a:solidFill>
                <a:latin typeface="Algerian" panose="04020705040A02060702" pitchFamily="82" charset="0"/>
              </a:rPr>
              <a:t>ASST. PROFESSOR &amp; HOD</a:t>
            </a:r>
          </a:p>
          <a:p>
            <a:r>
              <a:rPr lang="en-US" sz="3200" dirty="0">
                <a:solidFill>
                  <a:srgbClr val="00B0F0"/>
                </a:solidFill>
                <a:latin typeface="Algerian" panose="04020705040A02060702" pitchFamily="82" charset="0"/>
              </a:rPr>
              <a:t>DEPARTMENT OF COMMERCE</a:t>
            </a:r>
          </a:p>
          <a:p>
            <a:r>
              <a:rPr lang="en-US" sz="3200" dirty="0">
                <a:solidFill>
                  <a:srgbClr val="00B0F0"/>
                </a:solidFill>
                <a:latin typeface="Algerian" panose="04020705040A02060702" pitchFamily="82" charset="0"/>
              </a:rPr>
              <a:t>BBHC, KUNDAPURA</a:t>
            </a:r>
          </a:p>
        </p:txBody>
      </p:sp>
    </p:spTree>
    <p:extLst>
      <p:ext uri="{BB962C8B-B14F-4D97-AF65-F5344CB8AC3E}">
        <p14:creationId xmlns:p14="http://schemas.microsoft.com/office/powerpoint/2010/main" val="32288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down)">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80">
                                          <p:stCondLst>
                                            <p:cond delay="0"/>
                                          </p:stCondLst>
                                        </p:cTn>
                                        <p:tgtEl>
                                          <p:spTgt spid="5">
                                            <p:txEl>
                                              <p:pRg st="0" end="0"/>
                                            </p:txEl>
                                          </p:spTgt>
                                        </p:tgtEl>
                                      </p:cBhvr>
                                    </p:animEffect>
                                    <p:anim calcmode="lin" valueType="num">
                                      <p:cBhvr>
                                        <p:cTn id="2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xEl>
                                              <p:pRg st="0" end="0"/>
                                            </p:txEl>
                                          </p:spTgt>
                                        </p:tgtEl>
                                      </p:cBhvr>
                                      <p:to x="100000" y="60000"/>
                                    </p:animScale>
                                    <p:animScale>
                                      <p:cBhvr>
                                        <p:cTn id="35" dur="166" decel="50000">
                                          <p:stCondLst>
                                            <p:cond delay="676"/>
                                          </p:stCondLst>
                                        </p:cTn>
                                        <p:tgtEl>
                                          <p:spTgt spid="5">
                                            <p:txEl>
                                              <p:pRg st="0" end="0"/>
                                            </p:txEl>
                                          </p:spTgt>
                                        </p:tgtEl>
                                      </p:cBhvr>
                                      <p:to x="100000" y="100000"/>
                                    </p:animScale>
                                    <p:animScale>
                                      <p:cBhvr>
                                        <p:cTn id="36" dur="26">
                                          <p:stCondLst>
                                            <p:cond delay="1312"/>
                                          </p:stCondLst>
                                        </p:cTn>
                                        <p:tgtEl>
                                          <p:spTgt spid="5">
                                            <p:txEl>
                                              <p:pRg st="0" end="0"/>
                                            </p:txEl>
                                          </p:spTgt>
                                        </p:tgtEl>
                                      </p:cBhvr>
                                      <p:to x="100000" y="80000"/>
                                    </p:animScale>
                                    <p:animScale>
                                      <p:cBhvr>
                                        <p:cTn id="37" dur="166" decel="50000">
                                          <p:stCondLst>
                                            <p:cond delay="1338"/>
                                          </p:stCondLst>
                                        </p:cTn>
                                        <p:tgtEl>
                                          <p:spTgt spid="5">
                                            <p:txEl>
                                              <p:pRg st="0" end="0"/>
                                            </p:txEl>
                                          </p:spTgt>
                                        </p:tgtEl>
                                      </p:cBhvr>
                                      <p:to x="100000" y="100000"/>
                                    </p:animScale>
                                    <p:animScale>
                                      <p:cBhvr>
                                        <p:cTn id="38" dur="26">
                                          <p:stCondLst>
                                            <p:cond delay="1642"/>
                                          </p:stCondLst>
                                        </p:cTn>
                                        <p:tgtEl>
                                          <p:spTgt spid="5">
                                            <p:txEl>
                                              <p:pRg st="0" end="0"/>
                                            </p:txEl>
                                          </p:spTgt>
                                        </p:tgtEl>
                                      </p:cBhvr>
                                      <p:to x="100000" y="90000"/>
                                    </p:animScale>
                                    <p:animScale>
                                      <p:cBhvr>
                                        <p:cTn id="39" dur="166" decel="50000">
                                          <p:stCondLst>
                                            <p:cond delay="1668"/>
                                          </p:stCondLst>
                                        </p:cTn>
                                        <p:tgtEl>
                                          <p:spTgt spid="5">
                                            <p:txEl>
                                              <p:pRg st="0" end="0"/>
                                            </p:txEl>
                                          </p:spTgt>
                                        </p:tgtEl>
                                      </p:cBhvr>
                                      <p:to x="100000" y="100000"/>
                                    </p:animScale>
                                    <p:animScale>
                                      <p:cBhvr>
                                        <p:cTn id="40" dur="26">
                                          <p:stCondLst>
                                            <p:cond delay="1808"/>
                                          </p:stCondLst>
                                        </p:cTn>
                                        <p:tgtEl>
                                          <p:spTgt spid="5">
                                            <p:txEl>
                                              <p:pRg st="0" end="0"/>
                                            </p:txEl>
                                          </p:spTgt>
                                        </p:tgtEl>
                                      </p:cBhvr>
                                      <p:to x="100000" y="95000"/>
                                    </p:animScale>
                                    <p:animScale>
                                      <p:cBhvr>
                                        <p:cTn id="41"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ilding a strong team, Wooden blocks with people icon on pink background, Human resources and management concept. Building a strong team, Wooden blocks with people icon on pink background, Human resources and management concept. Connection Stock Pho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621" y="145143"/>
            <a:ext cx="6995750" cy="4058285"/>
          </a:xfrm>
          <a:prstGeom prst="rect">
            <a:avLst/>
          </a:prstGeom>
          <a:noFill/>
          <a:ln>
            <a:noFill/>
          </a:ln>
        </p:spPr>
      </p:pic>
      <p:sp>
        <p:nvSpPr>
          <p:cNvPr id="2" name="TextBox 1"/>
          <p:cNvSpPr txBox="1"/>
          <p:nvPr/>
        </p:nvSpPr>
        <p:spPr>
          <a:xfrm>
            <a:off x="304800" y="145143"/>
            <a:ext cx="11756571" cy="6278642"/>
          </a:xfrm>
          <a:prstGeom prst="rect">
            <a:avLst/>
          </a:prstGeom>
          <a:noFill/>
        </p:spPr>
        <p:txBody>
          <a:bodyPr wrap="square" rtlCol="0">
            <a:spAutoFit/>
          </a:bodyPr>
          <a:lstStyle/>
          <a:p>
            <a:r>
              <a:rPr lang="en-US" sz="2400" b="1" dirty="0">
                <a:solidFill>
                  <a:srgbClr val="FFFF00"/>
                </a:solidFill>
              </a:rPr>
              <a:t>5. Personal attention by the departmental head to buying problems as he can be held responsible for the purchases and overall performance of his department</a:t>
            </a:r>
            <a:r>
              <a:rPr lang="en-US" sz="2400" b="1" dirty="0" smtClean="0">
                <a:solidFill>
                  <a:srgbClr val="FFFF00"/>
                </a:solidFill>
              </a:rPr>
              <a:t>.</a:t>
            </a:r>
          </a:p>
          <a:p>
            <a:r>
              <a:rPr lang="en-US" sz="2400" b="1" dirty="0">
                <a:solidFill>
                  <a:srgbClr val="FFFF00"/>
                </a:solidFill>
              </a:rPr>
              <a:t/>
            </a:r>
            <a:br>
              <a:rPr lang="en-US" sz="2400" b="1" dirty="0">
                <a:solidFill>
                  <a:srgbClr val="FFFF00"/>
                </a:solidFill>
              </a:rPr>
            </a:br>
            <a:r>
              <a:rPr lang="en-US" sz="2400" b="1" dirty="0">
                <a:solidFill>
                  <a:srgbClr val="FFFF00"/>
                </a:solidFill>
              </a:rPr>
              <a:t>6.It reduces costly order processing </a:t>
            </a:r>
            <a:r>
              <a:rPr lang="en-US" sz="2400" b="1" dirty="0" smtClean="0">
                <a:solidFill>
                  <a:srgbClr val="FFFF00"/>
                </a:solidFill>
              </a:rPr>
              <a:t>procedures.</a:t>
            </a:r>
          </a:p>
          <a:p>
            <a:r>
              <a:rPr lang="en-US" sz="2400" b="1" dirty="0">
                <a:solidFill>
                  <a:srgbClr val="FFFF00"/>
                </a:solidFill>
              </a:rPr>
              <a:t/>
            </a:r>
            <a:br>
              <a:rPr lang="en-US" sz="2400" b="1" dirty="0">
                <a:solidFill>
                  <a:srgbClr val="FFFF00"/>
                </a:solidFill>
              </a:rPr>
            </a:br>
            <a:r>
              <a:rPr lang="en-US" sz="2400" b="1" dirty="0">
                <a:solidFill>
                  <a:srgbClr val="FFFF00"/>
                </a:solidFill>
              </a:rPr>
              <a:t>7. It helps to cut down lead time</a:t>
            </a:r>
            <a:r>
              <a:rPr lang="en-US" sz="2400" b="1" dirty="0" smtClean="0">
                <a:solidFill>
                  <a:srgbClr val="FFFF00"/>
                </a:solidFill>
              </a:rPr>
              <a:t>.</a:t>
            </a:r>
          </a:p>
          <a:p>
            <a:r>
              <a:rPr lang="en-US" sz="2400" b="1" dirty="0">
                <a:solidFill>
                  <a:srgbClr val="FFFF00"/>
                </a:solidFill>
              </a:rPr>
              <a:t/>
            </a:r>
            <a:br>
              <a:rPr lang="en-US" sz="2400" b="1" dirty="0">
                <a:solidFill>
                  <a:srgbClr val="FFFF00"/>
                </a:solidFill>
              </a:rPr>
            </a:br>
            <a:r>
              <a:rPr lang="en-US" sz="2400" b="1" dirty="0">
                <a:solidFill>
                  <a:srgbClr val="FFFF00"/>
                </a:solidFill>
              </a:rPr>
              <a:t>8. This system gives purchasing personnel authority and responsibility.</a:t>
            </a:r>
          </a:p>
          <a:p>
            <a:endParaRPr lang="en-US" sz="2400" b="1" dirty="0" smtClean="0">
              <a:solidFill>
                <a:srgbClr val="FFFF00"/>
              </a:solidFill>
            </a:endParaRPr>
          </a:p>
          <a:p>
            <a:endParaRPr lang="en-US" sz="2400" b="1" dirty="0">
              <a:solidFill>
                <a:srgbClr val="FFFF00"/>
              </a:solidFill>
            </a:endParaRPr>
          </a:p>
          <a:p>
            <a:r>
              <a:rPr lang="en-US" sz="2400" b="1" dirty="0" smtClean="0">
                <a:solidFill>
                  <a:srgbClr val="FFFF00"/>
                </a:solidFill>
              </a:rPr>
              <a:t>The </a:t>
            </a:r>
            <a:r>
              <a:rPr lang="en-US" sz="2400" b="1" dirty="0">
                <a:solidFill>
                  <a:srgbClr val="FFFF00"/>
                </a:solidFill>
              </a:rPr>
              <a:t>advantages of centralized buying act as the limitations of this type of buying.</a:t>
            </a:r>
            <a:endParaRPr lang="en-US" sz="2400" dirty="0">
              <a:solidFill>
                <a:srgbClr val="FFFF00"/>
              </a:solidFill>
            </a:endParaRPr>
          </a:p>
          <a:p>
            <a:r>
              <a:rPr lang="en-US" sz="2400" dirty="0">
                <a:solidFill>
                  <a:srgbClr val="FFFF00"/>
                </a:solidFill>
              </a:rPr>
              <a:t>Often a </a:t>
            </a:r>
            <a:r>
              <a:rPr lang="en-US" sz="2400" i="1" u="sng" dirty="0">
                <a:solidFill>
                  <a:srgbClr val="FFFF00"/>
                </a:solidFill>
              </a:rPr>
              <a:t>combination of </a:t>
            </a:r>
            <a:r>
              <a:rPr lang="en-US" sz="2400" dirty="0">
                <a:solidFill>
                  <a:srgbClr val="FFFF00"/>
                </a:solidFill>
              </a:rPr>
              <a:t>these</a:t>
            </a:r>
            <a:r>
              <a:rPr lang="en-US" sz="2400" i="1" dirty="0">
                <a:solidFill>
                  <a:srgbClr val="FFFF00"/>
                </a:solidFill>
              </a:rPr>
              <a:t> </a:t>
            </a:r>
            <a:r>
              <a:rPr lang="en-US" sz="2400" i="1" u="sng" dirty="0">
                <a:solidFill>
                  <a:srgbClr val="FFFF00"/>
                </a:solidFill>
              </a:rPr>
              <a:t>two methods</a:t>
            </a:r>
            <a:r>
              <a:rPr lang="en-US" sz="2400" dirty="0">
                <a:solidFill>
                  <a:srgbClr val="FFFF00"/>
                </a:solidFill>
              </a:rPr>
              <a:t> may be adopted where high value materials are bought centrally and materials of low value and dissimilar materials are left to be bought by the individual departments.</a:t>
            </a:r>
            <a:br>
              <a:rPr lang="en-US" sz="2400" dirty="0">
                <a:solidFill>
                  <a:srgbClr val="FFFF00"/>
                </a:solidFill>
              </a:rPr>
            </a:br>
            <a:r>
              <a:rPr lang="en-US" sz="2400" dirty="0">
                <a:solidFill>
                  <a:srgbClr val="FFFF00"/>
                </a:solidFill>
              </a:rPr>
              <a:t>But copies of purchase orders are to be sent to the central purchase department to ensure uniformity in the terms and conditions</a:t>
            </a:r>
            <a:r>
              <a:rPr lang="en-US" dirty="0" smtClean="0">
                <a:solidFill>
                  <a:srgbClr val="FFFF00"/>
                </a:solidFill>
              </a:rPr>
              <a:t>.</a:t>
            </a:r>
          </a:p>
          <a:p>
            <a:endParaRPr lang="en-US" dirty="0">
              <a:solidFill>
                <a:srgbClr val="FFFF00"/>
              </a:solidFill>
            </a:endParaRPr>
          </a:p>
        </p:txBody>
      </p:sp>
    </p:spTree>
    <p:extLst>
      <p:ext uri="{BB962C8B-B14F-4D97-AF65-F5344CB8AC3E}">
        <p14:creationId xmlns:p14="http://schemas.microsoft.com/office/powerpoint/2010/main" val="40214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0637" y="425197"/>
            <a:ext cx="2757715" cy="5225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Elements of cost</a:t>
            </a:r>
            <a:endParaRPr lang="en-US" sz="2000" dirty="0">
              <a:latin typeface="Algerian" panose="04020705040A02060702" pitchFamily="82" charset="0"/>
            </a:endParaRPr>
          </a:p>
        </p:txBody>
      </p:sp>
      <p:sp>
        <p:nvSpPr>
          <p:cNvPr id="4" name="Rounded Rectangle 3"/>
          <p:cNvSpPr/>
          <p:nvPr/>
        </p:nvSpPr>
        <p:spPr>
          <a:xfrm>
            <a:off x="510636" y="1072403"/>
            <a:ext cx="27577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Material control</a:t>
            </a:r>
            <a:endParaRPr lang="en-US" sz="2000" dirty="0">
              <a:latin typeface="Algerian" panose="04020705040A02060702" pitchFamily="82" charset="0"/>
            </a:endParaRPr>
          </a:p>
        </p:txBody>
      </p:sp>
      <p:sp>
        <p:nvSpPr>
          <p:cNvPr id="5" name="Rounded Rectangle 4"/>
          <p:cNvSpPr/>
          <p:nvPr/>
        </p:nvSpPr>
        <p:spPr>
          <a:xfrm>
            <a:off x="510635" y="1719609"/>
            <a:ext cx="2757715" cy="5225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lgerian" panose="04020705040A02060702" pitchFamily="82" charset="0"/>
              </a:rPr>
              <a:t>Objectives </a:t>
            </a:r>
            <a:endParaRPr lang="en-US" sz="2400" dirty="0">
              <a:latin typeface="Algerian" panose="04020705040A02060702" pitchFamily="82" charset="0"/>
            </a:endParaRPr>
          </a:p>
        </p:txBody>
      </p:sp>
      <p:sp>
        <p:nvSpPr>
          <p:cNvPr id="6" name="Rounded Rectangle 5"/>
          <p:cNvSpPr/>
          <p:nvPr/>
        </p:nvSpPr>
        <p:spPr>
          <a:xfrm>
            <a:off x="510634" y="2366815"/>
            <a:ext cx="27577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Principles of MC</a:t>
            </a:r>
            <a:endParaRPr lang="en-US" sz="2000" dirty="0">
              <a:latin typeface="Algerian" panose="04020705040A02060702" pitchFamily="82" charset="0"/>
            </a:endParaRPr>
          </a:p>
        </p:txBody>
      </p:sp>
      <p:sp>
        <p:nvSpPr>
          <p:cNvPr id="7" name="Rounded Rectangle 6"/>
          <p:cNvSpPr/>
          <p:nvPr/>
        </p:nvSpPr>
        <p:spPr>
          <a:xfrm>
            <a:off x="510633" y="2986311"/>
            <a:ext cx="2757715" cy="5225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Elements of MC</a:t>
            </a:r>
            <a:endParaRPr lang="en-US" sz="2000" dirty="0">
              <a:latin typeface="Algerian" panose="04020705040A02060702" pitchFamily="82" charset="0"/>
            </a:endParaRPr>
          </a:p>
        </p:txBody>
      </p:sp>
      <p:sp>
        <p:nvSpPr>
          <p:cNvPr id="8" name="Rounded Rectangle 7"/>
          <p:cNvSpPr/>
          <p:nvPr/>
        </p:nvSpPr>
        <p:spPr>
          <a:xfrm>
            <a:off x="510632" y="3591958"/>
            <a:ext cx="27577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Purchasing dept</a:t>
            </a:r>
            <a:r>
              <a:rPr lang="en-US" dirty="0" smtClean="0"/>
              <a:t>.</a:t>
            </a:r>
            <a:endParaRPr lang="en-US" dirty="0"/>
          </a:p>
        </p:txBody>
      </p:sp>
      <p:sp>
        <p:nvSpPr>
          <p:cNvPr id="9" name="Rounded Rectangle 8"/>
          <p:cNvSpPr/>
          <p:nvPr/>
        </p:nvSpPr>
        <p:spPr>
          <a:xfrm>
            <a:off x="510632" y="4183744"/>
            <a:ext cx="2859315" cy="62411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Centralized purchasing</a:t>
            </a:r>
            <a:endParaRPr lang="en-US" sz="2000" dirty="0">
              <a:latin typeface="Algerian" panose="04020705040A02060702" pitchFamily="82" charset="0"/>
            </a:endParaRPr>
          </a:p>
        </p:txBody>
      </p:sp>
      <p:sp>
        <p:nvSpPr>
          <p:cNvPr id="10" name="Rounded Rectangle 9"/>
          <p:cNvSpPr/>
          <p:nvPr/>
        </p:nvSpPr>
        <p:spPr>
          <a:xfrm>
            <a:off x="510631" y="4887022"/>
            <a:ext cx="2757715" cy="660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Decentralized purchasing</a:t>
            </a:r>
            <a:endParaRPr lang="en-US" sz="2000" dirty="0">
              <a:latin typeface="Algerian" panose="04020705040A02060702" pitchFamily="82" charset="0"/>
            </a:endParaRPr>
          </a:p>
        </p:txBody>
      </p:sp>
      <p:pic>
        <p:nvPicPr>
          <p:cNvPr id="11" name="Picture 10" descr="Material Control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4087091" y="609600"/>
            <a:ext cx="6802582" cy="4153217"/>
          </a:xfrm>
          <a:prstGeom prst="rect">
            <a:avLst/>
          </a:prstGeom>
          <a:noFill/>
          <a:ln>
            <a:noFill/>
          </a:ln>
        </p:spPr>
      </p:pic>
      <p:sp>
        <p:nvSpPr>
          <p:cNvPr id="13" name="TextBox 12"/>
          <p:cNvSpPr txBox="1"/>
          <p:nvPr/>
        </p:nvSpPr>
        <p:spPr>
          <a:xfrm>
            <a:off x="5562929" y="4346195"/>
            <a:ext cx="4100286" cy="923330"/>
          </a:xfrm>
          <a:prstGeom prst="rect">
            <a:avLst/>
          </a:prstGeom>
          <a:solidFill>
            <a:srgbClr val="FF0000"/>
          </a:solidFill>
        </p:spPr>
        <p:txBody>
          <a:bodyPr wrap="square" rtlCol="0">
            <a:spAutoFit/>
          </a:bodyPr>
          <a:lstStyle/>
          <a:p>
            <a:r>
              <a:rPr lang="en-US" sz="5400" dirty="0" smtClean="0">
                <a:solidFill>
                  <a:schemeClr val="bg1"/>
                </a:solidFill>
                <a:latin typeface="Algerian" panose="04020705040A02060702" pitchFamily="82" charset="0"/>
              </a:rPr>
              <a:t>Thank you</a:t>
            </a:r>
            <a:endParaRPr lang="en-US" sz="54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11763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ppt_w</p:attrName>
                                        </p:attrNameLst>
                                      </p:cBhvr>
                                      <p:tavLst>
                                        <p:tav tm="0" fmla="#ppt_w*sin(2.5*pi*$)">
                                          <p:val>
                                            <p:fltVal val="0"/>
                                          </p:val>
                                        </p:tav>
                                        <p:tav tm="100000">
                                          <p:val>
                                            <p:fltVal val="1"/>
                                          </p:val>
                                        </p:tav>
                                      </p:tavLst>
                                    </p:anim>
                                    <p:anim calcmode="lin" valueType="num">
                                      <p:cBhvr>
                                        <p:cTn id="5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erial Control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872343" y="609600"/>
            <a:ext cx="8432800" cy="4153217"/>
          </a:xfrm>
          <a:prstGeom prst="rect">
            <a:avLst/>
          </a:prstGeom>
          <a:noFill/>
          <a:ln>
            <a:noFill/>
          </a:ln>
        </p:spPr>
      </p:pic>
      <p:sp>
        <p:nvSpPr>
          <p:cNvPr id="3" name="TextBox 2"/>
          <p:cNvSpPr txBox="1"/>
          <p:nvPr/>
        </p:nvSpPr>
        <p:spPr>
          <a:xfrm>
            <a:off x="4662054" y="5398146"/>
            <a:ext cx="4100286" cy="923330"/>
          </a:xfrm>
          <a:prstGeom prst="rect">
            <a:avLst/>
          </a:prstGeom>
          <a:solidFill>
            <a:srgbClr val="FF0000"/>
          </a:solidFill>
        </p:spPr>
        <p:txBody>
          <a:bodyPr wrap="square" rtlCol="0">
            <a:spAutoFit/>
          </a:bodyPr>
          <a:lstStyle/>
          <a:p>
            <a:r>
              <a:rPr lang="en-US" sz="5400" dirty="0" smtClean="0">
                <a:solidFill>
                  <a:schemeClr val="bg1"/>
                </a:solidFill>
                <a:latin typeface="Algerian" panose="04020705040A02060702" pitchFamily="82" charset="0"/>
              </a:rPr>
              <a:t>Thank you</a:t>
            </a:r>
            <a:endParaRPr lang="en-US" sz="54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28879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re Keeping | Notes, Videos, QA and Tests | Grade 12&gt;Principles of  Accounting&gt;Material Scheduling or Routing | Kullabs"/>
          <p:cNvPicPr/>
          <p:nvPr/>
        </p:nvPicPr>
        <p:blipFill>
          <a:blip r:embed="rId2">
            <a:extLst>
              <a:ext uri="{28A0092B-C50C-407E-A947-70E740481C1C}">
                <a14:useLocalDpi xmlns:a14="http://schemas.microsoft.com/office/drawing/2010/main" val="0"/>
              </a:ext>
            </a:extLst>
          </a:blip>
          <a:srcRect/>
          <a:stretch>
            <a:fillRect/>
          </a:stretch>
        </p:blipFill>
        <p:spPr bwMode="auto">
          <a:xfrm>
            <a:off x="391886" y="1204686"/>
            <a:ext cx="3585028" cy="4209144"/>
          </a:xfrm>
          <a:prstGeom prst="rect">
            <a:avLst/>
          </a:prstGeom>
          <a:noFill/>
          <a:ln>
            <a:noFill/>
          </a:ln>
        </p:spPr>
      </p:pic>
      <p:sp>
        <p:nvSpPr>
          <p:cNvPr id="4" name="Rounded Rectangle 3"/>
          <p:cNvSpPr/>
          <p:nvPr/>
        </p:nvSpPr>
        <p:spPr>
          <a:xfrm>
            <a:off x="4223655" y="1505851"/>
            <a:ext cx="2757715" cy="5225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Elements of cost</a:t>
            </a:r>
            <a:endParaRPr lang="en-US" sz="2000" dirty="0">
              <a:latin typeface="Algerian" panose="04020705040A02060702" pitchFamily="82" charset="0"/>
            </a:endParaRPr>
          </a:p>
        </p:txBody>
      </p:sp>
      <p:sp>
        <p:nvSpPr>
          <p:cNvPr id="5" name="Rounded Rectangle 4"/>
          <p:cNvSpPr/>
          <p:nvPr/>
        </p:nvSpPr>
        <p:spPr>
          <a:xfrm>
            <a:off x="4738913" y="1944902"/>
            <a:ext cx="27577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Material control</a:t>
            </a:r>
            <a:endParaRPr lang="en-US" sz="2000" dirty="0">
              <a:latin typeface="Algerian" panose="04020705040A02060702" pitchFamily="82" charset="0"/>
            </a:endParaRPr>
          </a:p>
        </p:txBody>
      </p:sp>
      <p:sp>
        <p:nvSpPr>
          <p:cNvPr id="6" name="Rounded Rectangle 5"/>
          <p:cNvSpPr/>
          <p:nvPr/>
        </p:nvSpPr>
        <p:spPr>
          <a:xfrm>
            <a:off x="5275942" y="2452489"/>
            <a:ext cx="2757715" cy="5225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lgerian" panose="04020705040A02060702" pitchFamily="82" charset="0"/>
              </a:rPr>
              <a:t>Objectives </a:t>
            </a:r>
            <a:endParaRPr lang="en-US" sz="2400" dirty="0">
              <a:latin typeface="Algerian" panose="04020705040A02060702" pitchFamily="82" charset="0"/>
            </a:endParaRPr>
          </a:p>
        </p:txBody>
      </p:sp>
      <p:sp>
        <p:nvSpPr>
          <p:cNvPr id="7" name="Rounded Rectangle 6"/>
          <p:cNvSpPr/>
          <p:nvPr/>
        </p:nvSpPr>
        <p:spPr>
          <a:xfrm>
            <a:off x="6124365" y="2960076"/>
            <a:ext cx="27577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Principles of MC</a:t>
            </a:r>
            <a:endParaRPr lang="en-US" sz="2000" dirty="0">
              <a:latin typeface="Algerian" panose="04020705040A02060702" pitchFamily="82" charset="0"/>
            </a:endParaRPr>
          </a:p>
        </p:txBody>
      </p:sp>
      <p:sp>
        <p:nvSpPr>
          <p:cNvPr id="8" name="Rounded Rectangle 7"/>
          <p:cNvSpPr/>
          <p:nvPr/>
        </p:nvSpPr>
        <p:spPr>
          <a:xfrm>
            <a:off x="6879770" y="3526631"/>
            <a:ext cx="2757715" cy="5225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Elements of MC</a:t>
            </a:r>
            <a:endParaRPr lang="en-US" sz="2000" dirty="0">
              <a:latin typeface="Algerian" panose="04020705040A02060702" pitchFamily="82" charset="0"/>
            </a:endParaRPr>
          </a:p>
        </p:txBody>
      </p:sp>
      <p:sp>
        <p:nvSpPr>
          <p:cNvPr id="9" name="Rounded Rectangle 8"/>
          <p:cNvSpPr/>
          <p:nvPr/>
        </p:nvSpPr>
        <p:spPr>
          <a:xfrm>
            <a:off x="7367319" y="4070917"/>
            <a:ext cx="27577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Purchasing dept</a:t>
            </a:r>
            <a:r>
              <a:rPr lang="en-US" dirty="0" smtClean="0"/>
              <a:t>.</a:t>
            </a:r>
            <a:endParaRPr lang="en-US" dirty="0"/>
          </a:p>
        </p:txBody>
      </p:sp>
      <p:sp>
        <p:nvSpPr>
          <p:cNvPr id="10" name="Rounded Rectangle 9"/>
          <p:cNvSpPr/>
          <p:nvPr/>
        </p:nvSpPr>
        <p:spPr>
          <a:xfrm>
            <a:off x="8207827" y="4622629"/>
            <a:ext cx="2859315" cy="62411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Centralized purchasing</a:t>
            </a:r>
            <a:endParaRPr lang="en-US" sz="2000" dirty="0">
              <a:latin typeface="Algerian" panose="04020705040A02060702" pitchFamily="82" charset="0"/>
            </a:endParaRPr>
          </a:p>
        </p:txBody>
      </p:sp>
      <p:sp>
        <p:nvSpPr>
          <p:cNvPr id="11" name="Rounded Rectangle 10"/>
          <p:cNvSpPr/>
          <p:nvPr/>
        </p:nvSpPr>
        <p:spPr>
          <a:xfrm>
            <a:off x="9049657" y="5413830"/>
            <a:ext cx="2757715" cy="660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lgerian" panose="04020705040A02060702" pitchFamily="82" charset="0"/>
              </a:rPr>
              <a:t>Decentralized purchasing</a:t>
            </a:r>
            <a:endParaRPr lang="en-US" sz="2000" dirty="0">
              <a:latin typeface="Algerian" panose="04020705040A02060702" pitchFamily="82" charset="0"/>
            </a:endParaRPr>
          </a:p>
        </p:txBody>
      </p:sp>
    </p:spTree>
    <p:extLst>
      <p:ext uri="{BB962C8B-B14F-4D97-AF65-F5344CB8AC3E}">
        <p14:creationId xmlns:p14="http://schemas.microsoft.com/office/powerpoint/2010/main" val="40233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41" y="180769"/>
            <a:ext cx="11873344" cy="3908762"/>
          </a:xfrm>
          <a:prstGeom prst="rect">
            <a:avLst/>
          </a:prstGeom>
          <a:solidFill>
            <a:srgbClr val="002060"/>
          </a:solidFill>
        </p:spPr>
        <p:txBody>
          <a:bodyPr wrap="square" rtlCol="0">
            <a:spAutoFit/>
          </a:bodyPr>
          <a:lstStyle/>
          <a:p>
            <a:r>
              <a:rPr lang="en-US" sz="2400" b="1" dirty="0" smtClean="0">
                <a:solidFill>
                  <a:srgbClr val="FFFF00"/>
                </a:solidFill>
              </a:rPr>
              <a:t>THREE ELEMENTS OF COST:</a:t>
            </a:r>
          </a:p>
          <a:p>
            <a:pPr marL="457200" indent="-457200">
              <a:buAutoNum type="arabicParenR"/>
            </a:pPr>
            <a:r>
              <a:rPr lang="en-US" sz="2000" dirty="0" smtClean="0"/>
              <a:t>Material</a:t>
            </a:r>
          </a:p>
          <a:p>
            <a:pPr marL="457200" indent="-457200">
              <a:buAutoNum type="arabicParenR"/>
            </a:pPr>
            <a:r>
              <a:rPr lang="en-US" sz="2000" dirty="0" smtClean="0"/>
              <a:t>Labor</a:t>
            </a:r>
          </a:p>
          <a:p>
            <a:pPr marL="457200" indent="-457200">
              <a:buAutoNum type="arabicParenR"/>
            </a:pPr>
            <a:r>
              <a:rPr lang="en-US" sz="2000" dirty="0" smtClean="0"/>
              <a:t>Overhead</a:t>
            </a:r>
          </a:p>
          <a:p>
            <a:endParaRPr lang="en-US" sz="2000" dirty="0" smtClean="0"/>
          </a:p>
          <a:p>
            <a:r>
              <a:rPr lang="en-US" sz="2400" dirty="0">
                <a:ln w="0"/>
                <a:solidFill>
                  <a:srgbClr val="00B0F0"/>
                </a:solidFill>
                <a:effectLst>
                  <a:outerShdw blurRad="38100" dist="25400" dir="5400000" algn="ctr" rotWithShape="0">
                    <a:srgbClr val="6E747A">
                      <a:alpha val="43000"/>
                    </a:srgbClr>
                  </a:outerShdw>
                </a:effectLst>
              </a:rPr>
              <a:t>More than </a:t>
            </a:r>
            <a:r>
              <a:rPr lang="en-US" sz="2400" dirty="0" smtClean="0">
                <a:ln w="0"/>
                <a:solidFill>
                  <a:srgbClr val="00B0F0"/>
                </a:solidFill>
                <a:effectLst>
                  <a:outerShdw blurRad="38100" dist="25400" dir="5400000" algn="ctr" rotWithShape="0">
                    <a:srgbClr val="6E747A">
                      <a:alpha val="43000"/>
                    </a:srgbClr>
                  </a:outerShdw>
                </a:effectLst>
              </a:rPr>
              <a:t>FIFTY PERCENT of </a:t>
            </a:r>
            <a:r>
              <a:rPr lang="en-US" sz="2400" dirty="0">
                <a:ln w="0"/>
                <a:solidFill>
                  <a:srgbClr val="00B0F0"/>
                </a:solidFill>
                <a:effectLst>
                  <a:outerShdw blurRad="38100" dist="25400" dir="5400000" algn="ctr" rotWithShape="0">
                    <a:srgbClr val="6E747A">
                      <a:alpha val="43000"/>
                    </a:srgbClr>
                  </a:outerShdw>
                </a:effectLst>
              </a:rPr>
              <a:t>the total cost of a product or a job is usually in the form of materials alone. In almost every industry a huge portion of working capital is invested in the form of inventories of which material is the major component</a:t>
            </a:r>
            <a:r>
              <a:rPr lang="en-US" sz="2400" dirty="0" smtClean="0">
                <a:ln w="0"/>
                <a:solidFill>
                  <a:srgbClr val="00B0F0"/>
                </a:solidFill>
                <a:effectLst>
                  <a:outerShdw blurRad="38100" dist="25400" dir="5400000" algn="ctr" rotWithShape="0">
                    <a:srgbClr val="6E747A">
                      <a:alpha val="43000"/>
                    </a:srgbClr>
                  </a:outerShdw>
                </a:effectLst>
              </a:rPr>
              <a:t>.</a:t>
            </a:r>
          </a:p>
          <a:p>
            <a:r>
              <a:rPr lang="en-US" sz="2400" dirty="0" smtClean="0">
                <a:ln w="0"/>
                <a:solidFill>
                  <a:srgbClr val="00B0F0"/>
                </a:solidFill>
                <a:effectLst>
                  <a:outerShdw blurRad="38100" dist="25400" dir="5400000" algn="ctr" rotWithShape="0">
                    <a:srgbClr val="6E747A">
                      <a:alpha val="43000"/>
                    </a:srgbClr>
                  </a:outerShdw>
                </a:effectLst>
              </a:rPr>
              <a:t>The </a:t>
            </a:r>
            <a:r>
              <a:rPr lang="en-US" sz="2400" dirty="0">
                <a:ln w="0"/>
                <a:solidFill>
                  <a:srgbClr val="00B0F0"/>
                </a:solidFill>
                <a:effectLst>
                  <a:outerShdw blurRad="38100" dist="25400" dir="5400000" algn="ctr" rotWithShape="0">
                    <a:srgbClr val="6E747A">
                      <a:alpha val="43000"/>
                    </a:srgbClr>
                  </a:outerShdw>
                </a:effectLst>
              </a:rPr>
              <a:t>term </a:t>
            </a:r>
            <a:r>
              <a:rPr lang="en-US" sz="2400" dirty="0" smtClean="0">
                <a:ln w="0"/>
                <a:solidFill>
                  <a:srgbClr val="00B0F0"/>
                </a:solidFill>
                <a:effectLst>
                  <a:outerShdw blurRad="38100" dist="25400" dir="5400000" algn="ctr" rotWithShape="0">
                    <a:srgbClr val="6E747A">
                      <a:alpha val="43000"/>
                    </a:srgbClr>
                  </a:outerShdw>
                </a:effectLst>
              </a:rPr>
              <a:t>'materials’ </a:t>
            </a:r>
            <a:r>
              <a:rPr lang="en-US" sz="2400" dirty="0">
                <a:ln w="0"/>
                <a:solidFill>
                  <a:srgbClr val="00B0F0"/>
                </a:solidFill>
                <a:effectLst>
                  <a:outerShdw blurRad="38100" dist="25400" dir="5400000" algn="ctr" rotWithShape="0">
                    <a:srgbClr val="6E747A">
                      <a:alpha val="43000"/>
                    </a:srgbClr>
                  </a:outerShdw>
                </a:effectLst>
              </a:rPr>
              <a:t>as used generally, refers to raw materials, factory supplies (e.g. grease, oil etc.) and components, The terms 'materials', 'stores' </a:t>
            </a:r>
            <a:r>
              <a:rPr lang="en-US" sz="2400" dirty="0" smtClean="0">
                <a:ln w="0"/>
                <a:solidFill>
                  <a:srgbClr val="00B0F0"/>
                </a:solidFill>
                <a:effectLst>
                  <a:outerShdw blurRad="38100" dist="25400" dir="5400000" algn="ctr" rotWithShape="0">
                    <a:srgbClr val="6E747A">
                      <a:alpha val="43000"/>
                    </a:srgbClr>
                  </a:outerShdw>
                </a:effectLst>
              </a:rPr>
              <a:t>and ‘inventory’ </a:t>
            </a:r>
            <a:r>
              <a:rPr lang="en-US" sz="2400" dirty="0">
                <a:ln w="0"/>
                <a:solidFill>
                  <a:srgbClr val="00B0F0"/>
                </a:solidFill>
                <a:effectLst>
                  <a:outerShdw blurRad="38100" dist="25400" dir="5400000" algn="ctr" rotWithShape="0">
                    <a:srgbClr val="6E747A">
                      <a:alpha val="43000"/>
                    </a:srgbClr>
                  </a:outerShdw>
                </a:effectLst>
              </a:rPr>
              <a:t>are often used interchangeably</a:t>
            </a:r>
            <a:r>
              <a:rPr lang="en-US" sz="2400" dirty="0" smtClean="0">
                <a:ln w="0"/>
                <a:solidFill>
                  <a:srgbClr val="00B0F0"/>
                </a:solidFill>
                <a:effectLst>
                  <a:outerShdw blurRad="38100" dist="25400" dir="5400000" algn="ctr" rotWithShape="0">
                    <a:srgbClr val="6E747A">
                      <a:alpha val="43000"/>
                    </a:srgbClr>
                  </a:outerShdw>
                </a:effectLst>
              </a:rPr>
              <a:t>.</a:t>
            </a:r>
          </a:p>
        </p:txBody>
      </p:sp>
      <p:pic>
        <p:nvPicPr>
          <p:cNvPr id="3" name="Picture 2" descr="Materials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3719421" y="4089531"/>
            <a:ext cx="4375785" cy="2667635"/>
          </a:xfrm>
          <a:prstGeom prst="rect">
            <a:avLst/>
          </a:prstGeom>
          <a:noFill/>
          <a:ln>
            <a:noFill/>
          </a:ln>
        </p:spPr>
      </p:pic>
    </p:spTree>
    <p:extLst>
      <p:ext uri="{BB962C8B-B14F-4D97-AF65-F5344CB8AC3E}">
        <p14:creationId xmlns:p14="http://schemas.microsoft.com/office/powerpoint/2010/main" val="41461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barn(inVertical)">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barn(inVertical)">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342" y="566057"/>
            <a:ext cx="11234057" cy="4893647"/>
          </a:xfrm>
          <a:prstGeom prst="rect">
            <a:avLst/>
          </a:prstGeom>
          <a:solidFill>
            <a:srgbClr val="FFFF00"/>
          </a:solidFill>
        </p:spPr>
        <p:txBody>
          <a:bodyPr wrap="square" rtlCol="0">
            <a:spAutoFit/>
          </a:bodyPr>
          <a:lstStyle/>
          <a:p>
            <a:r>
              <a:rPr lang="en-US" sz="2400" dirty="0" smtClean="0">
                <a:ln w="0"/>
                <a:solidFill>
                  <a:srgbClr val="FF0000"/>
                </a:solidFill>
                <a:effectLst>
                  <a:outerShdw blurRad="38100" dist="25400" dir="5400000" algn="ctr" rotWithShape="0">
                    <a:srgbClr val="6E747A">
                      <a:alpha val="43000"/>
                    </a:srgbClr>
                  </a:outerShdw>
                </a:effectLst>
                <a:latin typeface="Algerian" panose="04020705040A02060702" pitchFamily="82" charset="0"/>
              </a:rPr>
              <a:t>Material control:</a:t>
            </a:r>
            <a:r>
              <a:rPr lang="en-US" sz="2400" dirty="0" smtClean="0">
                <a:ln w="0"/>
                <a:solidFill>
                  <a:srgbClr val="00B0F0"/>
                </a:solidFill>
                <a:effectLst>
                  <a:outerShdw blurRad="38100" dist="25400" dir="5400000" algn="ctr" rotWithShape="0">
                    <a:srgbClr val="6E747A">
                      <a:alpha val="43000"/>
                    </a:srgbClr>
                  </a:outerShdw>
                </a:effectLst>
              </a:rPr>
              <a:t> </a:t>
            </a:r>
          </a:p>
          <a:p>
            <a:r>
              <a:rPr lang="en-US" sz="2400" dirty="0" smtClean="0">
                <a:ln w="0"/>
                <a:solidFill>
                  <a:srgbClr val="002060"/>
                </a:solidFill>
                <a:effectLst>
                  <a:outerShdw blurRad="38100" dist="25400" dir="5400000" algn="ctr" rotWithShape="0">
                    <a:srgbClr val="6E747A">
                      <a:alpha val="43000"/>
                    </a:srgbClr>
                  </a:outerShdw>
                </a:effectLst>
              </a:rPr>
              <a:t>Adequate </a:t>
            </a:r>
            <a:r>
              <a:rPr lang="en-US" sz="2400" dirty="0">
                <a:ln w="0"/>
                <a:solidFill>
                  <a:srgbClr val="002060"/>
                </a:solidFill>
                <a:effectLst>
                  <a:outerShdw blurRad="38100" dist="25400" dir="5400000" algn="ctr" rotWithShape="0">
                    <a:srgbClr val="6E747A">
                      <a:alpha val="43000"/>
                    </a:srgbClr>
                  </a:outerShdw>
                </a:effectLst>
              </a:rPr>
              <a:t>and proper control of materials and other items of inventory from the time the production is planned until goods are sold and supplied, is an important feature of cost accounting system</a:t>
            </a:r>
            <a:r>
              <a:rPr lang="en-US" sz="2400" dirty="0" smtClean="0">
                <a:ln w="0"/>
                <a:solidFill>
                  <a:srgbClr val="002060"/>
                </a:solidFill>
                <a:effectLst>
                  <a:outerShdw blurRad="38100" dist="25400" dir="5400000" algn="ctr" rotWithShape="0">
                    <a:srgbClr val="6E747A">
                      <a:alpha val="43000"/>
                    </a:srgbClr>
                  </a:outerShdw>
                </a:effectLst>
              </a:rPr>
              <a:t>.</a:t>
            </a:r>
          </a:p>
          <a:p>
            <a:r>
              <a:rPr lang="en-US" sz="2400" dirty="0" smtClean="0">
                <a:ln w="0"/>
                <a:solidFill>
                  <a:srgbClr val="002060"/>
                </a:solidFill>
                <a:effectLst>
                  <a:outerShdw blurRad="38100" dist="25400" dir="5400000" algn="ctr" rotWithShape="0">
                    <a:srgbClr val="6E747A">
                      <a:alpha val="43000"/>
                    </a:srgbClr>
                  </a:outerShdw>
                </a:effectLst>
              </a:rPr>
              <a:t> </a:t>
            </a:r>
            <a:endParaRPr lang="en-US" sz="2400" dirty="0">
              <a:ln w="0"/>
              <a:solidFill>
                <a:srgbClr val="002060"/>
              </a:solidFill>
              <a:effectLst>
                <a:outerShdw blurRad="38100" dist="25400" dir="5400000" algn="ctr" rotWithShape="0">
                  <a:srgbClr val="6E747A">
                    <a:alpha val="43000"/>
                  </a:srgbClr>
                </a:outerShdw>
              </a:effectLst>
            </a:endParaRPr>
          </a:p>
          <a:p>
            <a:r>
              <a:rPr lang="en-US" sz="2400" b="1" dirty="0">
                <a:ln w="0"/>
                <a:solidFill>
                  <a:schemeClr val="bg1"/>
                </a:solidFill>
                <a:effectLst>
                  <a:outerShdw blurRad="38100" dist="25400" dir="5400000" algn="ctr" rotWithShape="0">
                    <a:srgbClr val="6E747A">
                      <a:alpha val="43000"/>
                    </a:srgbClr>
                  </a:outerShdw>
                </a:effectLst>
              </a:rPr>
              <a:t>Material control is defined as a system which ensures the provision of the required quantity of material of the right quality at the required time with the minimum amount of capital. </a:t>
            </a:r>
            <a:endParaRPr lang="en-US" sz="2400" b="1" dirty="0" smtClean="0">
              <a:ln w="0"/>
              <a:solidFill>
                <a:schemeClr val="bg1"/>
              </a:solidFill>
              <a:effectLst>
                <a:outerShdw blurRad="38100" dist="25400" dir="5400000" algn="ctr" rotWithShape="0">
                  <a:srgbClr val="6E747A">
                    <a:alpha val="43000"/>
                  </a:srgbClr>
                </a:outerShdw>
              </a:effectLst>
            </a:endParaRPr>
          </a:p>
          <a:p>
            <a:r>
              <a:rPr lang="en-US" sz="2400" b="1" dirty="0" smtClean="0">
                <a:ln w="0"/>
                <a:solidFill>
                  <a:schemeClr val="bg1"/>
                </a:solidFill>
                <a:effectLst>
                  <a:outerShdw blurRad="38100" dist="25400" dir="5400000" algn="ctr" rotWithShape="0">
                    <a:srgbClr val="6E747A">
                      <a:alpha val="43000"/>
                    </a:srgbClr>
                  </a:outerShdw>
                </a:effectLst>
              </a:rPr>
              <a:t>It </a:t>
            </a:r>
            <a:r>
              <a:rPr lang="en-US" sz="2400" b="1" dirty="0">
                <a:ln w="0"/>
                <a:solidFill>
                  <a:schemeClr val="bg1"/>
                </a:solidFill>
                <a:effectLst>
                  <a:outerShdw blurRad="38100" dist="25400" dir="5400000" algn="ctr" rotWithShape="0">
                    <a:srgbClr val="6E747A">
                      <a:alpha val="43000"/>
                    </a:srgbClr>
                  </a:outerShdw>
                </a:effectLst>
              </a:rPr>
              <a:t>is a systematic control over purchasing, storing and consumption of materials, so as to maintain a regular and timely supply of materials, at the same time, avoiding over stocking. It is concerned with purchase, storage and use of materials so as to minimize wastage and losses.</a:t>
            </a:r>
            <a:r>
              <a:rPr lang="en-US" sz="2400" dirty="0">
                <a:ln w="0"/>
                <a:solidFill>
                  <a:srgbClr val="00B0F0"/>
                </a:solidFill>
                <a:effectLst>
                  <a:outerShdw blurRad="38100" dist="25400" dir="5400000" algn="ctr" rotWithShape="0">
                    <a:srgbClr val="6E747A">
                      <a:alpha val="43000"/>
                    </a:srgbClr>
                  </a:outerShdw>
                </a:effectLst>
              </a:rPr>
              <a:t> </a:t>
            </a:r>
            <a:endParaRPr lang="en-US" sz="2400" dirty="0">
              <a:solidFill>
                <a:srgbClr val="00B0F0"/>
              </a:solidFill>
            </a:endParaRPr>
          </a:p>
          <a:p>
            <a:endParaRPr lang="en-US" sz="2400" dirty="0"/>
          </a:p>
        </p:txBody>
      </p:sp>
    </p:spTree>
    <p:extLst>
      <p:ext uri="{BB962C8B-B14F-4D97-AF65-F5344CB8AC3E}">
        <p14:creationId xmlns:p14="http://schemas.microsoft.com/office/powerpoint/2010/main" val="357753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763" y="318654"/>
            <a:ext cx="11443855" cy="3046988"/>
          </a:xfrm>
          <a:prstGeom prst="rect">
            <a:avLst/>
          </a:prstGeom>
          <a:solidFill>
            <a:srgbClr val="92D050"/>
          </a:solidFill>
        </p:spPr>
        <p:txBody>
          <a:bodyPr wrap="square" rtlCol="0">
            <a:spAutoFit/>
          </a:bodyPr>
          <a:lstStyle/>
          <a:p>
            <a:r>
              <a:rPr lang="en-US" sz="2400" b="1" dirty="0">
                <a:solidFill>
                  <a:srgbClr val="002060"/>
                </a:solidFill>
              </a:rPr>
              <a:t>The process of material control </a:t>
            </a:r>
            <a:r>
              <a:rPr lang="en-US" sz="2400" b="1" dirty="0" smtClean="0">
                <a:solidFill>
                  <a:srgbClr val="002060"/>
                </a:solidFill>
              </a:rPr>
              <a:t>is classified in </a:t>
            </a:r>
            <a:r>
              <a:rPr lang="en-US" sz="2400" b="1" dirty="0">
                <a:solidFill>
                  <a:srgbClr val="002060"/>
                </a:solidFill>
              </a:rPr>
              <a:t>three stages, namely, purchase, storage and issue of materials. </a:t>
            </a:r>
          </a:p>
          <a:p>
            <a:r>
              <a:rPr lang="en-US" sz="2400" b="1" dirty="0">
                <a:solidFill>
                  <a:srgbClr val="002060"/>
                </a:solidFill>
              </a:rPr>
              <a:t>They are called </a:t>
            </a:r>
          </a:p>
          <a:p>
            <a:pPr marL="400050" indent="-400050">
              <a:buAutoNum type="romanLcParenR"/>
            </a:pPr>
            <a:r>
              <a:rPr lang="en-US" sz="2400" b="1" dirty="0">
                <a:solidFill>
                  <a:srgbClr val="002060"/>
                </a:solidFill>
              </a:rPr>
              <a:t>Purchase control</a:t>
            </a:r>
          </a:p>
          <a:p>
            <a:pPr marL="400050" indent="-400050">
              <a:buAutoNum type="romanLcParenR"/>
            </a:pPr>
            <a:r>
              <a:rPr lang="en-US" sz="2400" b="1" dirty="0">
                <a:solidFill>
                  <a:srgbClr val="002060"/>
                </a:solidFill>
              </a:rPr>
              <a:t>Inventory control and </a:t>
            </a:r>
          </a:p>
          <a:p>
            <a:pPr marL="400050" indent="-400050">
              <a:buAutoNum type="romanLcParenR"/>
            </a:pPr>
            <a:r>
              <a:rPr lang="en-US" sz="2400" b="1" dirty="0">
                <a:solidFill>
                  <a:srgbClr val="002060"/>
                </a:solidFill>
              </a:rPr>
              <a:t>Issue control.  </a:t>
            </a:r>
          </a:p>
          <a:p>
            <a:r>
              <a:rPr lang="en-US" sz="2400" b="1" dirty="0">
                <a:solidFill>
                  <a:srgbClr val="002060"/>
                </a:solidFill>
              </a:rPr>
              <a:t>              It aims at control of materials at two levels, namely, quantity controls and financial controls</a:t>
            </a:r>
            <a:r>
              <a:rPr lang="en-US" sz="2400" b="1" dirty="0" smtClean="0">
                <a:solidFill>
                  <a:srgbClr val="002060"/>
                </a:solidFill>
              </a:rPr>
              <a:t>.</a:t>
            </a:r>
          </a:p>
        </p:txBody>
      </p:sp>
      <p:pic>
        <p:nvPicPr>
          <p:cNvPr id="4" name="Picture 3" descr="Coworkers carrying cardboard box in warehouse. Cardboard boxes on shelves in warehouse. Storhouse. Warehouse Stock Pho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744" y="3365642"/>
            <a:ext cx="6749142" cy="3492358"/>
          </a:xfrm>
          <a:prstGeom prst="rect">
            <a:avLst/>
          </a:prstGeom>
          <a:noFill/>
          <a:ln>
            <a:noFill/>
          </a:ln>
        </p:spPr>
      </p:pic>
    </p:spTree>
    <p:extLst>
      <p:ext uri="{BB962C8B-B14F-4D97-AF65-F5344CB8AC3E}">
        <p14:creationId xmlns:p14="http://schemas.microsoft.com/office/powerpoint/2010/main" val="5728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4"/>
                                        </p:tgtEl>
                                        <p:attrNameLst>
                                          <p:attrName>r</p:attrName>
                                        </p:attrNameLst>
                                      </p:cBhvr>
                                    </p:animRot>
                                    <p:animRot by="-240000">
                                      <p:cBhvr>
                                        <p:cTn id="34" dur="200" fill="hold">
                                          <p:stCondLst>
                                            <p:cond delay="200"/>
                                          </p:stCondLst>
                                        </p:cTn>
                                        <p:tgtEl>
                                          <p:spTgt spid="4"/>
                                        </p:tgtEl>
                                        <p:attrNameLst>
                                          <p:attrName>r</p:attrName>
                                        </p:attrNameLst>
                                      </p:cBhvr>
                                    </p:animRot>
                                    <p:animRot by="240000">
                                      <p:cBhvr>
                                        <p:cTn id="35" dur="200" fill="hold">
                                          <p:stCondLst>
                                            <p:cond delay="400"/>
                                          </p:stCondLst>
                                        </p:cTn>
                                        <p:tgtEl>
                                          <p:spTgt spid="4"/>
                                        </p:tgtEl>
                                        <p:attrNameLst>
                                          <p:attrName>r</p:attrName>
                                        </p:attrNameLst>
                                      </p:cBhvr>
                                    </p:animRot>
                                    <p:animRot by="-240000">
                                      <p:cBhvr>
                                        <p:cTn id="36" dur="200" fill="hold">
                                          <p:stCondLst>
                                            <p:cond delay="600"/>
                                          </p:stCondLst>
                                        </p:cTn>
                                        <p:tgtEl>
                                          <p:spTgt spid="4"/>
                                        </p:tgtEl>
                                        <p:attrNameLst>
                                          <p:attrName>r</p:attrName>
                                        </p:attrNameLst>
                                      </p:cBhvr>
                                    </p:animRot>
                                    <p:animRot by="120000">
                                      <p:cBhvr>
                                        <p:cTn id="37" dur="200" fill="hold">
                                          <p:stCondLst>
                                            <p:cond delay="800"/>
                                          </p:stCondLst>
                                        </p:cTn>
                                        <p:tgtEl>
                                          <p:spTgt spid="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657" y="262315"/>
            <a:ext cx="11771085" cy="5016758"/>
          </a:xfrm>
          <a:prstGeom prst="rect">
            <a:avLst/>
          </a:prstGeom>
          <a:solidFill>
            <a:srgbClr val="FF6600"/>
          </a:solidFill>
        </p:spPr>
        <p:txBody>
          <a:bodyPr wrap="square" rtlCol="0">
            <a:spAutoFit/>
          </a:bodyPr>
          <a:lstStyle/>
          <a:p>
            <a:r>
              <a:rPr lang="en-US" sz="3200" b="1" u="sng" dirty="0" smtClean="0">
                <a:solidFill>
                  <a:srgbClr val="00B0F0"/>
                </a:solidFill>
              </a:rPr>
              <a:t>OBJECTIVES OF MATERIAL CONTROL: </a:t>
            </a:r>
          </a:p>
          <a:p>
            <a:pPr marL="457200" indent="-457200">
              <a:buAutoNum type="arabicPeriod"/>
            </a:pPr>
            <a:r>
              <a:rPr lang="en-US" sz="2400" b="1" dirty="0" smtClean="0">
                <a:solidFill>
                  <a:srgbClr val="002060"/>
                </a:solidFill>
              </a:rPr>
              <a:t>To </a:t>
            </a:r>
            <a:r>
              <a:rPr lang="en-US" sz="2400" b="1" dirty="0">
                <a:solidFill>
                  <a:srgbClr val="002060"/>
                </a:solidFill>
              </a:rPr>
              <a:t>provide a supply of required materials for efficient and uninterrupted operations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2. To maintain the investment in inventories at the lowest level consistent with operating requirements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3. Purchase of materials only when authoritative requests are received from the consumption departments and only when the need arises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4. To make all purchases at minimum cost as per economic ordering quantity</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5. To purchase at the most favorable places, prices and terms.</a:t>
            </a:r>
            <a:br>
              <a:rPr lang="en-US" sz="2400" b="1" dirty="0">
                <a:solidFill>
                  <a:srgbClr val="002060"/>
                </a:solidFill>
              </a:rPr>
            </a:br>
            <a:endParaRPr lang="en-US" sz="2400" b="1" dirty="0">
              <a:solidFill>
                <a:srgbClr val="002060"/>
              </a:solidFill>
            </a:endParaRPr>
          </a:p>
        </p:txBody>
      </p:sp>
    </p:spTree>
    <p:extLst>
      <p:ext uri="{BB962C8B-B14F-4D97-AF65-F5344CB8AC3E}">
        <p14:creationId xmlns:p14="http://schemas.microsoft.com/office/powerpoint/2010/main" val="374714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0" y="566057"/>
            <a:ext cx="11248570" cy="5849257"/>
          </a:xfrm>
          <a:prstGeom prst="rect">
            <a:avLst/>
          </a:prstGeom>
          <a:solidFill>
            <a:srgbClr val="FF6600"/>
          </a:solidFill>
        </p:spPr>
        <p:txBody>
          <a:bodyPr wrap="square" rtlCol="0">
            <a:spAutoFit/>
          </a:bodyPr>
          <a:lstStyle/>
          <a:p>
            <a:endParaRPr lang="en-US" dirty="0"/>
          </a:p>
        </p:txBody>
      </p:sp>
      <p:sp>
        <p:nvSpPr>
          <p:cNvPr id="3" name="Rectangle 2"/>
          <p:cNvSpPr/>
          <p:nvPr/>
        </p:nvSpPr>
        <p:spPr>
          <a:xfrm>
            <a:off x="435430" y="522514"/>
            <a:ext cx="11248570" cy="5632311"/>
          </a:xfrm>
          <a:prstGeom prst="rect">
            <a:avLst/>
          </a:prstGeom>
        </p:spPr>
        <p:txBody>
          <a:bodyPr wrap="square">
            <a:spAutoFit/>
          </a:bodyPr>
          <a:lstStyle/>
          <a:p>
            <a:r>
              <a:rPr lang="en-US" sz="2400" b="1" dirty="0">
                <a:solidFill>
                  <a:srgbClr val="002060"/>
                </a:solidFill>
              </a:rPr>
              <a:t>6. To store  materials with a minimum of handling time and cost and protect them from loss by fire, theft and damages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7. To keep inactive, surplus and obsolete items to a minimum by systematic reporting of product changes which affect material requirements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8. Issue of materials only on proper authorization and maintenance of proper accounts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9. To fix up the responsibility for materials for some persons and positions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10. To ensure payment for purchases only on receiving and accepting the materials</a:t>
            </a:r>
            <a:r>
              <a:rPr lang="en-US" sz="2400" b="1" dirty="0" smtClean="0">
                <a:solidFill>
                  <a:srgbClr val="002060"/>
                </a:solidFill>
              </a:rPr>
              <a:t>.</a:t>
            </a:r>
          </a:p>
          <a:p>
            <a:r>
              <a:rPr lang="en-US" sz="2400" b="1" dirty="0">
                <a:solidFill>
                  <a:srgbClr val="002060"/>
                </a:solidFill>
              </a:rPr>
              <a:t/>
            </a:r>
            <a:br>
              <a:rPr lang="en-US" sz="2400" b="1" dirty="0">
                <a:solidFill>
                  <a:srgbClr val="002060"/>
                </a:solidFill>
              </a:rPr>
            </a:br>
            <a:r>
              <a:rPr lang="en-US" sz="2400" b="1" dirty="0">
                <a:solidFill>
                  <a:srgbClr val="002060"/>
                </a:solidFill>
              </a:rPr>
              <a:t>11. Regular reports of purchases issue, stock etc., to the management in different types and sizes of business, quantities and cost of materials and component parts vary considerably.</a:t>
            </a:r>
          </a:p>
        </p:txBody>
      </p:sp>
    </p:spTree>
    <p:extLst>
      <p:ext uri="{BB962C8B-B14F-4D97-AF65-F5344CB8AC3E}">
        <p14:creationId xmlns:p14="http://schemas.microsoft.com/office/powerpoint/2010/main" val="17612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989" y="478802"/>
            <a:ext cx="11485418" cy="5386090"/>
          </a:xfrm>
          <a:prstGeom prst="rect">
            <a:avLst/>
          </a:prstGeom>
          <a:solidFill>
            <a:srgbClr val="00B050"/>
          </a:solidFill>
        </p:spPr>
        <p:txBody>
          <a:bodyPr wrap="square" rtlCol="0">
            <a:spAutoFit/>
          </a:bodyPr>
          <a:lstStyle/>
          <a:p>
            <a:r>
              <a:rPr lang="en-US" sz="3200" b="1" dirty="0" smtClean="0">
                <a:solidFill>
                  <a:srgbClr val="FFFF00"/>
                </a:solidFill>
              </a:rPr>
              <a:t>PRINCIPLES OR ESSENTIALS OF MATERIAL CONTROL:</a:t>
            </a:r>
          </a:p>
          <a:p>
            <a:r>
              <a:rPr lang="en-US" sz="2400" dirty="0"/>
              <a:t>1.There should be proper cooperation and co-ordination among different departments and activities such as sales, production, purchasing receiving and inspection, storage, handling etc</a:t>
            </a:r>
            <a:r>
              <a:rPr lang="en-US" sz="2400" dirty="0" smtClean="0"/>
              <a:t>.</a:t>
            </a:r>
          </a:p>
          <a:p>
            <a:r>
              <a:rPr lang="en-US" sz="2400" dirty="0"/>
              <a:t/>
            </a:r>
            <a:br>
              <a:rPr lang="en-US" sz="2400" dirty="0"/>
            </a:br>
            <a:r>
              <a:rPr lang="en-US" sz="2400" dirty="0"/>
              <a:t>2.There should be proper system of budgeting and scheduling sales, stock and production</a:t>
            </a:r>
            <a:r>
              <a:rPr lang="en-US" sz="2400" dirty="0" smtClean="0"/>
              <a:t>.</a:t>
            </a:r>
          </a:p>
          <a:p>
            <a:r>
              <a:rPr lang="en-US" sz="2400" dirty="0"/>
              <a:t/>
            </a:r>
            <a:br>
              <a:rPr lang="en-US" sz="2400" dirty="0"/>
            </a:br>
            <a:r>
              <a:rPr lang="en-US" sz="2400" dirty="0"/>
              <a:t>3. Standard printed forms for reporting the activities connected with material control should be used</a:t>
            </a:r>
            <a:r>
              <a:rPr lang="en-US" sz="2400" dirty="0" smtClean="0"/>
              <a:t>.</a:t>
            </a:r>
          </a:p>
          <a:p>
            <a:r>
              <a:rPr lang="en-US" sz="2400" dirty="0"/>
              <a:t/>
            </a:r>
            <a:br>
              <a:rPr lang="en-US" sz="2400" dirty="0"/>
            </a:br>
            <a:r>
              <a:rPr lang="en-US" sz="2400" dirty="0"/>
              <a:t>4. A proper system of scheduling of materials should be </a:t>
            </a:r>
            <a:r>
              <a:rPr lang="en-US" sz="2400" dirty="0" smtClean="0"/>
              <a:t>followed.</a:t>
            </a:r>
          </a:p>
          <a:p>
            <a:r>
              <a:rPr lang="en-US" sz="2400" dirty="0"/>
              <a:t/>
            </a:r>
            <a:br>
              <a:rPr lang="en-US" sz="2400" dirty="0"/>
            </a:br>
            <a:r>
              <a:rPr lang="en-US" sz="2400" dirty="0"/>
              <a:t>5. A system of centralized purchasing should be followed under the control and supervision of a competent purchase manager</a:t>
            </a:r>
            <a:r>
              <a:rPr lang="en-US" sz="2400" dirty="0" smtClean="0"/>
              <a:t>.</a:t>
            </a:r>
            <a:endParaRPr lang="en-US" dirty="0"/>
          </a:p>
        </p:txBody>
      </p:sp>
    </p:spTree>
    <p:extLst>
      <p:ext uri="{BB962C8B-B14F-4D97-AF65-F5344CB8AC3E}">
        <p14:creationId xmlns:p14="http://schemas.microsoft.com/office/powerpoint/2010/main" val="4087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barn(inVertical)">
                                      <p:cBhvr>
                                        <p:cTn id="3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719</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cp:revision>
  <dcterms:created xsi:type="dcterms:W3CDTF">2020-10-14T00:26:39Z</dcterms:created>
  <dcterms:modified xsi:type="dcterms:W3CDTF">2020-10-18T02:21:12Z</dcterms:modified>
</cp:coreProperties>
</file>